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0"/>
  </p:notesMasterIdLst>
  <p:sldIdLst>
    <p:sldId id="257" r:id="rId5"/>
    <p:sldId id="267" r:id="rId6"/>
    <p:sldId id="268" r:id="rId7"/>
    <p:sldId id="269" r:id="rId8"/>
    <p:sldId id="270" r:id="rId9"/>
    <p:sldId id="282" r:id="rId10"/>
    <p:sldId id="272" r:id="rId11"/>
    <p:sldId id="284" r:id="rId12"/>
    <p:sldId id="273" r:id="rId13"/>
    <p:sldId id="274" r:id="rId14"/>
    <p:sldId id="275" r:id="rId15"/>
    <p:sldId id="276" r:id="rId16"/>
    <p:sldId id="278" r:id="rId17"/>
    <p:sldId id="280" r:id="rId18"/>
    <p:sldId id="266" r:id="rId19"/>
  </p:sldIdLst>
  <p:sldSz cx="12192000" cy="6858000"/>
  <p:notesSz cx="6858000" cy="9144000"/>
  <p:embeddedFontLst>
    <p:embeddedFont>
      <p:font typeface="Cambria" panose="02040503050406030204" pitchFamily="18" charset="0"/>
      <p:regular r:id="rId21"/>
      <p:bold r:id="rId22"/>
      <p:italic r:id="rId23"/>
      <p:boldItalic r:id="rId24"/>
    </p:embeddedFont>
    <p:embeddedFont>
      <p:font typeface="Cambria Math" panose="02040503050406030204" pitchFamily="18" charset="0"/>
      <p:regular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ivj6fRtDpLllcqs/YiiK7jAVc2q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3D8F"/>
    <a:srgbClr val="FD01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63"/>
    <p:restoredTop sz="76586"/>
  </p:normalViewPr>
  <p:slideViewPr>
    <p:cSldViewPr snapToGrid="0">
      <p:cViewPr varScale="1">
        <p:scale>
          <a:sx n="122" d="100"/>
          <a:sy n="122" d="100"/>
        </p:scale>
        <p:origin x="118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588ac39394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2" name="Google Shape;92;g2588ac3939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of all, we can tune the positive sparsity rates by tuning the weight beta. The lower value of beta, the sparse of positive samples.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have the following observation: </a:t>
                </a:r>
              </a:p>
              <a:p>
                <a:pPr marL="0" lvl="0" indent="0" algn="l" rtl="0">
                  <a:spcBef>
                    <a:spcPts val="0"/>
                  </a:spcBef>
                  <a:spcAft>
                    <a:spcPts val="0"/>
                  </a:spcAft>
                  <a:buNone/>
                </a:pPr>
                <a:endParaRPr lang="en-US" altLang="zh-CN" sz="1100" b="1" dirty="0">
                  <a:latin typeface="+mn-lt"/>
                </a:endParaRPr>
              </a:p>
              <a:p>
                <a:pPr marL="0" lvl="0" indent="0" algn="l" rtl="0">
                  <a:spcBef>
                    <a:spcPts val="0"/>
                  </a:spcBef>
                  <a:spcAft>
                    <a:spcPts val="0"/>
                  </a:spcAft>
                  <a:buNone/>
                </a:pPr>
                <a:r>
                  <a:rPr lang="en" altLang="zh-CN" sz="1100" b="1" dirty="0">
                    <a:latin typeface="+mn-lt"/>
                  </a:rPr>
                  <a:t>When positives becomes more sparse </a:t>
                </a:r>
                <a:r>
                  <a:rPr lang="en" altLang="zh-CN" sz="1100" dirty="0">
                    <a:latin typeface="+mn-lt"/>
                  </a:rPr>
                  <a:t>by reducing the </a:t>
                </a:r>
                <a14:m>
                  <m:oMath xmlns:m="http://schemas.openxmlformats.org/officeDocument/2006/math">
                    <m:sSub>
                      <m:sSubPr>
                        <m:ctrlPr>
                          <a:rPr lang="en-US" altLang="zh-CN" sz="1100" b="0" i="1" dirty="0" smtClean="0">
                            <a:effectLst/>
                            <a:latin typeface="Cambria Math" panose="02040503050406030204" pitchFamily="18" charset="0"/>
                          </a:rPr>
                        </m:ctrlPr>
                      </m:sSubPr>
                      <m:e>
                        <m:r>
                          <a:rPr lang="en" altLang="zh-CN" sz="1100" i="1" dirty="0" smtClean="0">
                            <a:effectLst/>
                            <a:latin typeface="Cambria Math" panose="02040503050406030204" pitchFamily="18" charset="0"/>
                          </a:rPr>
                          <m:t>𝛽</m:t>
                        </m:r>
                      </m:e>
                      <m:sub>
                        <m:r>
                          <a:rPr lang="en" altLang="zh-CN" sz="1100" i="1" dirty="0" smtClean="0">
                            <a:effectLst/>
                            <a:latin typeface="Cambria Math" panose="02040503050406030204" pitchFamily="18" charset="0"/>
                          </a:rPr>
                          <m:t>𝑝𝑜𝑠</m:t>
                        </m:r>
                      </m:sub>
                    </m:sSub>
                    <m:r>
                      <a:rPr lang="en" altLang="zh-CN" sz="1100" i="1" dirty="0" smtClean="0">
                        <a:effectLst/>
                        <a:latin typeface="Cambria Math" panose="02040503050406030204" pitchFamily="18" charset="0"/>
                      </a:rPr>
                      <m:t> </m:t>
                    </m:r>
                    <m:r>
                      <a:rPr lang="en-US" altLang="zh-CN" sz="1100" b="0" i="0" dirty="0" smtClean="0">
                        <a:effectLst/>
                        <a:latin typeface="Cambria Math" panose="02040503050406030204" pitchFamily="18" charset="0"/>
                      </a:rPr>
                      <m:t>,</m:t>
                    </m:r>
                  </m:oMath>
                </a14:m>
                <a:r>
                  <a:rPr lang="en" altLang="zh-CN" sz="1100" b="0" i="0" u="none" strike="noStrike" cap="none" dirty="0">
                    <a:solidFill>
                      <a:srgbClr val="000000"/>
                    </a:solidFill>
                    <a:effectLst/>
                    <a:latin typeface="Arial"/>
                    <a:ea typeface="Arial"/>
                    <a:cs typeface="Arial"/>
                    <a:sym typeface="Arial"/>
                  </a:rPr>
                  <a:t> the </a:t>
                </a:r>
                <a:r>
                  <a:rPr lang="en" altLang="zh-CN" sz="1100" b="1" i="0" u="none" strike="noStrike" cap="none" dirty="0">
                    <a:solidFill>
                      <a:srgbClr val="FF0000"/>
                    </a:solidFill>
                    <a:effectLst/>
                    <a:latin typeface="Arial"/>
                    <a:ea typeface="Arial"/>
                    <a:cs typeface="Arial"/>
                    <a:sym typeface="Arial"/>
                  </a:rPr>
                  <a:t>more severe of gradient vanishing issue</a:t>
                </a:r>
                <a:r>
                  <a:rPr lang="en" altLang="zh-CN" sz="1100" b="0" i="0" u="none" strike="noStrike" cap="none" dirty="0">
                    <a:solidFill>
                      <a:srgbClr val="000000"/>
                    </a:solidFill>
                    <a:effectLst/>
                    <a:latin typeface="Arial"/>
                    <a:ea typeface="Arial"/>
                    <a:cs typeface="Arial"/>
                    <a:sym typeface="Arial"/>
                  </a:rPr>
                  <a:t> of negative samples:</a:t>
                </a:r>
                <a:endParaRPr lang="en-US" altLang="zh-CN" sz="1100" b="0" dirty="0">
                  <a:effectLst/>
                  <a:latin typeface="+mn-lt"/>
                </a:endParaRPr>
              </a:p>
              <a:p>
                <a:pPr marL="0" lvl="0" indent="0" algn="l" rtl="0">
                  <a:spcBef>
                    <a:spcPts val="0"/>
                  </a:spcBef>
                  <a:spcAft>
                    <a:spcPts val="0"/>
                  </a:spcAft>
                  <a:buNone/>
                </a:pPr>
                <a:endParaRPr lang="en" altLang="zh-CN" sz="1100" dirty="0">
                  <a:solidFill>
                    <a:srgbClr val="00B050"/>
                  </a:solidFill>
                  <a:effectLst/>
                  <a:latin typeface="+mn-lt"/>
                </a:endParaRPr>
              </a:p>
              <a:p>
                <a:pPr marL="0" lvl="0" indent="0" algn="l" rtl="0">
                  <a:spcBef>
                    <a:spcPts val="0"/>
                  </a:spcBef>
                  <a:spcAft>
                    <a:spcPts val="0"/>
                  </a:spcAft>
                  <a:buNone/>
                </a:pPr>
                <a:r>
                  <a:rPr lang="en" altLang="zh-CN" sz="1100" dirty="0">
                    <a:solidFill>
                      <a:srgbClr val="00B050"/>
                    </a:solidFill>
                    <a:effectLst/>
                    <a:latin typeface="+mn-lt"/>
                  </a:rPr>
                  <a:t>larger train BCE loss reduction </a:t>
                </a:r>
                <a:r>
                  <a:rPr lang="en" altLang="zh-CN" sz="1100" dirty="0">
                    <a:effectLst/>
                    <a:latin typeface="+mn-lt"/>
                  </a:rPr>
                  <a:t>of Combined-Pair vs BCE method,</a:t>
                </a:r>
                <a:r>
                  <a:rPr lang="en" altLang="zh-CN" sz="1100" baseline="0" dirty="0">
                    <a:effectLst/>
                    <a:latin typeface="+mn-lt"/>
                  </a:rPr>
                  <a:t> the </a:t>
                </a:r>
                <a:r>
                  <a:rPr lang="en" altLang="zh-CN" sz="1100" dirty="0">
                    <a:solidFill>
                      <a:srgbClr val="00B050"/>
                    </a:solidFill>
                    <a:effectLst/>
                    <a:latin typeface="+mn-lt"/>
                  </a:rPr>
                  <a:t>larger AUC lift and BCE loss drop</a:t>
                </a:r>
                <a:r>
                  <a:rPr lang="en" altLang="zh-CN" sz="1100" dirty="0">
                    <a:effectLst/>
                    <a:latin typeface="+mn-lt"/>
                  </a:rPr>
                  <a:t> after certain threshold of </a:t>
                </a:r>
                <a14:m>
                  <m:oMath xmlns:m="http://schemas.openxmlformats.org/officeDocument/2006/math">
                    <m:sSub>
                      <m:sSubPr>
                        <m:ctrlPr>
                          <a:rPr lang="en-US" altLang="zh-CN" sz="1100" b="0" i="1" smtClean="0">
                            <a:effectLst/>
                            <a:latin typeface="Cambria Math" panose="02040503050406030204" pitchFamily="18" charset="0"/>
                          </a:rPr>
                        </m:ctrlPr>
                      </m:sSubPr>
                      <m:e>
                        <m:r>
                          <a:rPr lang="en-US" altLang="zh-CN" sz="1100" b="0" i="1" smtClean="0">
                            <a:effectLst/>
                            <a:latin typeface="Cambria Math" panose="02040503050406030204" pitchFamily="18" charset="0"/>
                          </a:rPr>
                          <m:t>𝛽</m:t>
                        </m:r>
                      </m:e>
                      <m:sub>
                        <m:r>
                          <a:rPr lang="en-US" altLang="zh-CN" sz="1100" b="0" i="1" smtClean="0">
                            <a:effectLst/>
                            <a:latin typeface="Cambria Math" panose="02040503050406030204" pitchFamily="18" charset="0"/>
                          </a:rPr>
                          <m:t>𝑝𝑜𝑠</m:t>
                        </m:r>
                      </m:sub>
                    </m:sSub>
                    <m:r>
                      <a:rPr lang="en-US" altLang="zh-CN" sz="1100" b="0" i="1" smtClean="0">
                        <a:effectLst/>
                        <a:latin typeface="Cambria Math" panose="02040503050406030204" pitchFamily="18" charset="0"/>
                      </a:rPr>
                      <m:t>=0.4</m:t>
                    </m:r>
                  </m:oMath>
                </a14:m>
                <a:r>
                  <a:rPr lang="en" altLang="zh-CN" sz="1100" dirty="0">
                    <a:effectLst/>
                    <a:latin typeface="+mn-lt"/>
                  </a:rPr>
                  <a:t>.</a:t>
                </a:r>
              </a:p>
              <a:p>
                <a:pPr marL="0" lvl="0" indent="0" algn="l" rtl="0">
                  <a:spcBef>
                    <a:spcPts val="0"/>
                  </a:spcBef>
                  <a:spcAft>
                    <a:spcPts val="0"/>
                  </a:spcAft>
                  <a:buNone/>
                </a:pPr>
                <a:endParaRPr lang="en" altLang="zh-CN" sz="1100" dirty="0">
                  <a:effectLst/>
                  <a:latin typeface="+mn-lt"/>
                </a:endParaRPr>
              </a:p>
              <a:p>
                <a:pPr marL="0" lvl="0" indent="0" algn="l" rtl="0">
                  <a:spcBef>
                    <a:spcPts val="0"/>
                  </a:spcBef>
                  <a:spcAft>
                    <a:spcPts val="0"/>
                  </a:spcAft>
                  <a:buNone/>
                </a:pPr>
                <a:r>
                  <a:rPr lang="en" altLang="zh-CN" sz="1100" dirty="0">
                    <a:effectLst/>
                    <a:latin typeface="+mn-lt"/>
                  </a:rPr>
                  <a:t>This validates our hypothesis that introducing the auxiliary ranking loss mainly mitigate the gradient vanishing issue when the positive feedback is sparse.</a:t>
                </a:r>
              </a:p>
              <a:p>
                <a:pPr marL="0" lvl="0" indent="0" algn="l" rtl="0">
                  <a:spcBef>
                    <a:spcPts val="0"/>
                  </a:spcBef>
                  <a:spcAft>
                    <a:spcPts val="0"/>
                  </a:spcAft>
                  <a:buNone/>
                </a:pPr>
                <a:endParaRPr lang="en-US" dirty="0"/>
              </a:p>
            </p:txBody>
          </p:sp>
        </mc:Choice>
        <mc:Fallback xmlns="">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of all, we can tune the positive sparsity rates by tuning the weight beta. The lower value of beta, the sparse of positive samples.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have the following observation: </a:t>
                </a:r>
              </a:p>
              <a:p>
                <a:pPr marL="0" lvl="0" indent="0" algn="l" rtl="0">
                  <a:spcBef>
                    <a:spcPts val="0"/>
                  </a:spcBef>
                  <a:spcAft>
                    <a:spcPts val="0"/>
                  </a:spcAft>
                  <a:buNone/>
                </a:pPr>
                <a:endParaRPr lang="en-US" altLang="zh-CN" sz="1100" b="1" dirty="0">
                  <a:latin typeface="+mn-lt"/>
                </a:endParaRPr>
              </a:p>
              <a:p>
                <a:pPr marL="0" lvl="0" indent="0" algn="l" rtl="0">
                  <a:spcBef>
                    <a:spcPts val="0"/>
                  </a:spcBef>
                  <a:spcAft>
                    <a:spcPts val="0"/>
                  </a:spcAft>
                  <a:buNone/>
                </a:pPr>
                <a:r>
                  <a:rPr lang="en" altLang="zh-CN" sz="1100" b="1" dirty="0">
                    <a:latin typeface="+mn-lt"/>
                  </a:rPr>
                  <a:t>When positives becomes more sparse </a:t>
                </a:r>
                <a:r>
                  <a:rPr lang="en" altLang="zh-CN" sz="1100" dirty="0">
                    <a:latin typeface="+mn-lt"/>
                  </a:rPr>
                  <a:t>by reducing the </a:t>
                </a:r>
                <a:r>
                  <a:rPr lang="en" altLang="zh-CN" sz="1100" i="0" dirty="0">
                    <a:effectLst/>
                    <a:latin typeface="Cambria Math" panose="02040503050406030204" pitchFamily="18" charset="0"/>
                  </a:rPr>
                  <a:t>𝛽</a:t>
                </a:r>
                <a:r>
                  <a:rPr lang="en-US" altLang="zh-CN" sz="1100" b="0" i="0" dirty="0">
                    <a:effectLst/>
                    <a:latin typeface="Cambria Math" panose="02040503050406030204" pitchFamily="18" charset="0"/>
                  </a:rPr>
                  <a:t>_</a:t>
                </a:r>
                <a:r>
                  <a:rPr lang="en" altLang="zh-CN" sz="1100" i="0" dirty="0">
                    <a:effectLst/>
                    <a:latin typeface="Cambria Math" panose="02040503050406030204" pitchFamily="18" charset="0"/>
                  </a:rPr>
                  <a:t>𝑝𝑜𝑠  </a:t>
                </a:r>
                <a:r>
                  <a:rPr lang="en-US" altLang="zh-CN" sz="1100" b="0" i="0" dirty="0">
                    <a:effectLst/>
                    <a:latin typeface="Cambria Math" panose="02040503050406030204" pitchFamily="18" charset="0"/>
                  </a:rPr>
                  <a:t>,</a:t>
                </a:r>
                <a:r>
                  <a:rPr lang="en" altLang="zh-CN" sz="1100" b="0" i="0" u="none" strike="noStrike" cap="none" dirty="0">
                    <a:solidFill>
                      <a:srgbClr val="000000"/>
                    </a:solidFill>
                    <a:effectLst/>
                    <a:latin typeface="Arial"/>
                    <a:ea typeface="Arial"/>
                    <a:cs typeface="Arial"/>
                    <a:sym typeface="Arial"/>
                  </a:rPr>
                  <a:t> the </a:t>
                </a:r>
                <a:r>
                  <a:rPr lang="en" altLang="zh-CN" sz="1100" b="1" i="0" u="none" strike="noStrike" cap="none" dirty="0">
                    <a:solidFill>
                      <a:srgbClr val="FF0000"/>
                    </a:solidFill>
                    <a:effectLst/>
                    <a:latin typeface="Arial"/>
                    <a:ea typeface="Arial"/>
                    <a:cs typeface="Arial"/>
                    <a:sym typeface="Arial"/>
                  </a:rPr>
                  <a:t>more severe of gradient vanishing issue</a:t>
                </a:r>
                <a:r>
                  <a:rPr lang="en" altLang="zh-CN" sz="1100" b="0" i="0" u="none" strike="noStrike" cap="none" dirty="0">
                    <a:solidFill>
                      <a:srgbClr val="000000"/>
                    </a:solidFill>
                    <a:effectLst/>
                    <a:latin typeface="Arial"/>
                    <a:ea typeface="Arial"/>
                    <a:cs typeface="Arial"/>
                    <a:sym typeface="Arial"/>
                  </a:rPr>
                  <a:t> of negative samples:</a:t>
                </a:r>
                <a:endParaRPr lang="en-US" altLang="zh-CN" sz="1100" b="0" dirty="0">
                  <a:effectLst/>
                  <a:latin typeface="+mn-lt"/>
                </a:endParaRPr>
              </a:p>
              <a:p>
                <a:pPr marL="0" lvl="0" indent="0" algn="l" rtl="0">
                  <a:spcBef>
                    <a:spcPts val="0"/>
                  </a:spcBef>
                  <a:spcAft>
                    <a:spcPts val="0"/>
                  </a:spcAft>
                  <a:buNone/>
                </a:pPr>
                <a:endParaRPr lang="en" altLang="zh-CN" sz="1100" dirty="0">
                  <a:solidFill>
                    <a:srgbClr val="00B050"/>
                  </a:solidFill>
                  <a:effectLst/>
                  <a:latin typeface="+mn-lt"/>
                </a:endParaRPr>
              </a:p>
              <a:p>
                <a:pPr marL="0" lvl="0" indent="0" algn="l" rtl="0">
                  <a:spcBef>
                    <a:spcPts val="0"/>
                  </a:spcBef>
                  <a:spcAft>
                    <a:spcPts val="0"/>
                  </a:spcAft>
                  <a:buNone/>
                </a:pPr>
                <a:r>
                  <a:rPr lang="en" altLang="zh-CN" sz="1100" dirty="0">
                    <a:solidFill>
                      <a:srgbClr val="00B050"/>
                    </a:solidFill>
                    <a:effectLst/>
                    <a:latin typeface="+mn-lt"/>
                  </a:rPr>
                  <a:t>larger train BCE loss reduction </a:t>
                </a:r>
                <a:r>
                  <a:rPr lang="en" altLang="zh-CN" sz="1100" dirty="0">
                    <a:effectLst/>
                    <a:latin typeface="+mn-lt"/>
                  </a:rPr>
                  <a:t>of Combined-Pair vs BCE method,</a:t>
                </a:r>
                <a:r>
                  <a:rPr lang="en" altLang="zh-CN" sz="1100" baseline="0" dirty="0">
                    <a:effectLst/>
                    <a:latin typeface="+mn-lt"/>
                  </a:rPr>
                  <a:t> the </a:t>
                </a:r>
                <a:r>
                  <a:rPr lang="en" altLang="zh-CN" sz="1100" dirty="0">
                    <a:solidFill>
                      <a:srgbClr val="00B050"/>
                    </a:solidFill>
                    <a:effectLst/>
                    <a:latin typeface="+mn-lt"/>
                  </a:rPr>
                  <a:t>larger AUC lift and BCE loss drop</a:t>
                </a:r>
                <a:r>
                  <a:rPr lang="en" altLang="zh-CN" sz="1100" dirty="0">
                    <a:effectLst/>
                    <a:latin typeface="+mn-lt"/>
                  </a:rPr>
                  <a:t> after certain threshold of </a:t>
                </a:r>
                <a:r>
                  <a:rPr lang="en-US" altLang="zh-CN" sz="1100" b="0" i="0">
                    <a:effectLst/>
                    <a:latin typeface="Cambria Math" panose="02040503050406030204" pitchFamily="18" charset="0"/>
                  </a:rPr>
                  <a:t>𝛽_𝑝𝑜𝑠=0.4</a:t>
                </a:r>
                <a:r>
                  <a:rPr lang="en" altLang="zh-CN" sz="1100" dirty="0">
                    <a:effectLst/>
                    <a:latin typeface="+mn-lt"/>
                  </a:rPr>
                  <a:t>.</a:t>
                </a:r>
              </a:p>
              <a:p>
                <a:pPr marL="0" lvl="0" indent="0" algn="l" rtl="0">
                  <a:spcBef>
                    <a:spcPts val="0"/>
                  </a:spcBef>
                  <a:spcAft>
                    <a:spcPts val="0"/>
                  </a:spcAft>
                  <a:buNone/>
                </a:pPr>
                <a:endParaRPr lang="en" altLang="zh-CN" sz="1100" dirty="0">
                  <a:effectLst/>
                  <a:latin typeface="+mn-lt"/>
                </a:endParaRPr>
              </a:p>
              <a:p>
                <a:pPr marL="0" lvl="0" indent="0" algn="l" rtl="0">
                  <a:spcBef>
                    <a:spcPts val="0"/>
                  </a:spcBef>
                  <a:spcAft>
                    <a:spcPts val="0"/>
                  </a:spcAft>
                  <a:buNone/>
                </a:pPr>
                <a:r>
                  <a:rPr lang="en" altLang="zh-CN" sz="1100" dirty="0">
                    <a:effectLst/>
                    <a:latin typeface="+mn-lt"/>
                  </a:rPr>
                  <a:t>This validates our hypothesis that introducing the auxiliary ranking loss mainly mitigate the gradient vanishing issue when the positive feedback is sparse.</a:t>
                </a:r>
              </a:p>
              <a:p>
                <a:pPr marL="0" lvl="0" indent="0" algn="l" rtl="0">
                  <a:spcBef>
                    <a:spcPts val="0"/>
                  </a:spcBef>
                  <a:spcAft>
                    <a:spcPts val="0"/>
                  </a:spcAft>
                  <a:buNone/>
                </a:pPr>
                <a:endParaRPr lang="en-US" dirty="0"/>
              </a:p>
            </p:txBody>
          </p:sp>
        </mc:Fallback>
      </mc:AlternateContent>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6467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Here</a:t>
            </a:r>
            <a:r>
              <a:rPr lang="zh-CN" altLang="en-US" dirty="0"/>
              <a:t> </a:t>
            </a:r>
            <a:r>
              <a:rPr lang="en-US" altLang="zh-CN" dirty="0"/>
              <a:t>we</a:t>
            </a:r>
            <a:r>
              <a:rPr lang="zh-CN" altLang="en-US" dirty="0"/>
              <a:t> </a:t>
            </a:r>
            <a:r>
              <a:rPr lang="en-US" altLang="zh-CN" dirty="0"/>
              <a:t>study</a:t>
            </a:r>
            <a:r>
              <a:rPr lang="zh-CN" altLang="en-US" dirty="0"/>
              <a:t> </a:t>
            </a:r>
            <a:r>
              <a:rPr lang="en-US" altLang="zh-CN" dirty="0"/>
              <a:t>the</a:t>
            </a:r>
            <a:r>
              <a:rPr lang="zh-CN" altLang="en-US" dirty="0"/>
              <a:t> </a:t>
            </a:r>
            <a:r>
              <a:rPr lang="en-US" altLang="zh-CN" dirty="0"/>
              <a:t>impact</a:t>
            </a:r>
            <a:r>
              <a:rPr lang="zh-CN" altLang="en-US" dirty="0"/>
              <a:t> </a:t>
            </a:r>
            <a:r>
              <a:rPr lang="en-US" altLang="zh-CN" dirty="0"/>
              <a:t>of</a:t>
            </a:r>
            <a:r>
              <a:rPr lang="zh-CN" altLang="en-US" dirty="0"/>
              <a:t> </a:t>
            </a:r>
            <a:r>
              <a:rPr lang="en-US" altLang="zh-CN" dirty="0"/>
              <a:t>the</a:t>
            </a:r>
            <a:r>
              <a:rPr lang="zh-CN" altLang="en-US" dirty="0"/>
              <a:t> </a:t>
            </a:r>
            <a:r>
              <a:rPr lang="en-US" altLang="zh-CN" dirty="0"/>
              <a:t>loss</a:t>
            </a:r>
            <a:r>
              <a:rPr lang="zh-CN" altLang="en-US" dirty="0"/>
              <a:t> </a:t>
            </a:r>
            <a:r>
              <a:rPr lang="en-US" altLang="zh-CN" dirty="0"/>
              <a:t>weight</a:t>
            </a:r>
            <a:r>
              <a:rPr lang="zh-CN" altLang="en-US" dirty="0"/>
              <a:t> </a:t>
            </a:r>
            <a:r>
              <a:rPr lang="en-US" altLang="zh-CN" dirty="0"/>
              <a:t>alpha.</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We</a:t>
            </a:r>
            <a:r>
              <a:rPr lang="zh-CN" altLang="en-US" dirty="0"/>
              <a:t> </a:t>
            </a:r>
            <a:r>
              <a:rPr lang="en-US" altLang="zh-CN" dirty="0"/>
              <a:t>tune</a:t>
            </a:r>
            <a:r>
              <a:rPr lang="zh-CN" altLang="en-US" dirty="0"/>
              <a:t> </a:t>
            </a:r>
            <a:r>
              <a:rPr lang="en-US" altLang="zh-CN" dirty="0"/>
              <a:t>the</a:t>
            </a:r>
            <a:r>
              <a:rPr lang="zh-CN" altLang="en-US" dirty="0"/>
              <a:t> </a:t>
            </a:r>
            <a:r>
              <a:rPr lang="en-US" altLang="zh-CN" dirty="0"/>
              <a:t>weight</a:t>
            </a:r>
            <a:r>
              <a:rPr lang="zh-CN" altLang="en-US" dirty="0"/>
              <a:t> </a:t>
            </a:r>
            <a:r>
              <a:rPr lang="en-US" altLang="zh-CN" dirty="0"/>
              <a:t>alpha,</a:t>
            </a:r>
            <a:r>
              <a:rPr lang="zh-CN" altLang="en-US" dirty="0"/>
              <a:t> </a:t>
            </a:r>
            <a:r>
              <a:rPr lang="en-US" altLang="zh-CN" dirty="0"/>
              <a:t>that</a:t>
            </a:r>
            <a:r>
              <a:rPr lang="zh-CN" altLang="en-US" dirty="0"/>
              <a:t> </a:t>
            </a:r>
            <a:r>
              <a:rPr lang="en-US" altLang="zh-CN" dirty="0"/>
              <a:t>is,</a:t>
            </a:r>
            <a:r>
              <a:rPr lang="zh-CN" altLang="en-US" dirty="0"/>
              <a:t> </a:t>
            </a:r>
            <a:r>
              <a:rPr lang="en-US" altLang="zh-CN" dirty="0"/>
              <a:t>the</a:t>
            </a:r>
            <a:r>
              <a:rPr lang="zh-CN" altLang="en-US" dirty="0"/>
              <a:t> </a:t>
            </a:r>
            <a:r>
              <a:rPr lang="en-US" altLang="zh-CN" dirty="0"/>
              <a:t>weight</a:t>
            </a:r>
            <a:r>
              <a:rPr lang="zh-CN" altLang="en-US" dirty="0"/>
              <a:t> </a:t>
            </a:r>
            <a:r>
              <a:rPr lang="en-US" altLang="zh-CN" dirty="0"/>
              <a:t>of</a:t>
            </a:r>
            <a:r>
              <a:rPr lang="zh-CN" altLang="en-US" dirty="0"/>
              <a:t> </a:t>
            </a:r>
            <a:r>
              <a:rPr lang="en-US" altLang="zh-CN" dirty="0"/>
              <a:t>the</a:t>
            </a:r>
            <a:r>
              <a:rPr lang="zh-CN" altLang="en-US" dirty="0"/>
              <a:t> </a:t>
            </a:r>
            <a:r>
              <a:rPr lang="en-US" altLang="zh-CN" dirty="0"/>
              <a:t>BCE</a:t>
            </a:r>
            <a:r>
              <a:rPr lang="zh-CN" altLang="en-US" dirty="0"/>
              <a:t> </a:t>
            </a:r>
            <a:r>
              <a:rPr lang="en-US" altLang="zh-CN" dirty="0"/>
              <a:t>loss,</a:t>
            </a:r>
            <a:r>
              <a:rPr lang="zh-CN" altLang="en-US" dirty="0"/>
              <a:t> </a:t>
            </a:r>
            <a:r>
              <a:rPr lang="en-US" altLang="zh-CN" dirty="0"/>
              <a:t>from</a:t>
            </a:r>
            <a:r>
              <a:rPr lang="zh-CN" altLang="en-US" dirty="0"/>
              <a:t> </a:t>
            </a:r>
            <a:r>
              <a:rPr lang="en-US" altLang="zh-CN" dirty="0"/>
              <a:t>1</a:t>
            </a:r>
            <a:r>
              <a:rPr lang="zh-CN" altLang="en-US" dirty="0"/>
              <a:t> </a:t>
            </a:r>
            <a:r>
              <a:rPr lang="en-US" altLang="zh-CN" dirty="0"/>
              <a:t>to</a:t>
            </a:r>
            <a:r>
              <a:rPr lang="zh-CN" altLang="en-US" dirty="0"/>
              <a:t> </a:t>
            </a:r>
            <a:r>
              <a:rPr lang="en-US" altLang="zh-CN" dirty="0"/>
              <a:t>0.1.</a:t>
            </a:r>
            <a:r>
              <a:rPr lang="zh-CN" altLang="en-US" dirty="0"/>
              <a:t> </a:t>
            </a:r>
            <a:r>
              <a:rPr lang="en-US" altLang="zh-CN" dirty="0"/>
              <a:t>Each</a:t>
            </a:r>
            <a:r>
              <a:rPr lang="zh-CN" altLang="en-US" dirty="0"/>
              <a:t> </a:t>
            </a:r>
            <a:r>
              <a:rPr lang="en-US" altLang="zh-CN" dirty="0"/>
              <a:t>figure</a:t>
            </a:r>
            <a:r>
              <a:rPr lang="zh-CN" altLang="en-US" dirty="0"/>
              <a:t> </a:t>
            </a:r>
            <a:r>
              <a:rPr lang="en-US" altLang="zh-CN" dirty="0"/>
              <a:t>represent</a:t>
            </a:r>
            <a:r>
              <a:rPr lang="zh-CN" altLang="en-US" dirty="0"/>
              <a:t> </a:t>
            </a:r>
            <a:r>
              <a:rPr lang="en-US" altLang="zh-CN" dirty="0"/>
              <a:t>a</a:t>
            </a:r>
            <a:r>
              <a:rPr lang="zh-CN" altLang="en-US" dirty="0"/>
              <a:t> </a:t>
            </a:r>
            <a:r>
              <a:rPr lang="en-US" altLang="zh-CN" dirty="0"/>
              <a:t>dataset</a:t>
            </a:r>
            <a:r>
              <a:rPr lang="zh-CN" altLang="en-US" dirty="0"/>
              <a:t> </a:t>
            </a:r>
            <a:r>
              <a:rPr lang="en-US" altLang="zh-CN" dirty="0"/>
              <a:t>with</a:t>
            </a:r>
            <a:r>
              <a:rPr lang="zh-CN" altLang="en-US" dirty="0"/>
              <a:t> </a:t>
            </a:r>
            <a:r>
              <a:rPr lang="en-US" altLang="zh-CN" dirty="0"/>
              <a:t>different</a:t>
            </a:r>
            <a:r>
              <a:rPr lang="zh-CN" altLang="en-US" dirty="0"/>
              <a:t> </a:t>
            </a:r>
            <a:r>
              <a:rPr lang="en-US" altLang="zh-CN" dirty="0"/>
              <a:t>positive</a:t>
            </a:r>
            <a:r>
              <a:rPr lang="zh-CN" altLang="en-US" dirty="0"/>
              <a:t> </a:t>
            </a:r>
            <a:r>
              <a:rPr lang="en-US" altLang="zh-CN" dirty="0"/>
              <a:t>rates.</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We</a:t>
            </a:r>
            <a:r>
              <a:rPr lang="zh-CN" altLang="en-US" dirty="0"/>
              <a:t> </a:t>
            </a:r>
            <a:r>
              <a:rPr lang="en-US" altLang="zh-CN" dirty="0"/>
              <a:t>can</a:t>
            </a:r>
            <a:r>
              <a:rPr lang="zh-CN" altLang="en-US" dirty="0"/>
              <a:t> </a:t>
            </a:r>
            <a:r>
              <a:rPr lang="en-US" altLang="zh-CN" dirty="0"/>
              <a:t>observe</a:t>
            </a:r>
            <a:r>
              <a:rPr lang="zh-CN" altLang="en-US" dirty="0"/>
              <a:t> </a:t>
            </a:r>
            <a:r>
              <a:rPr lang="en-US" altLang="zh-CN" dirty="0"/>
              <a:t>that,</a:t>
            </a:r>
            <a:r>
              <a:rPr lang="zh-CN" altLang="en-US" dirty="0"/>
              <a:t> </a:t>
            </a:r>
            <a:r>
              <a:rPr lang="en-US" altLang="zh-CN" dirty="0"/>
              <a:t>at</a:t>
            </a:r>
            <a:r>
              <a:rPr lang="zh-CN" altLang="en-US" dirty="0"/>
              <a:t> </a:t>
            </a:r>
            <a:r>
              <a:rPr lang="en-US" altLang="zh-CN" dirty="0"/>
              <a:t>the</a:t>
            </a:r>
            <a:r>
              <a:rPr lang="zh-CN" altLang="en-US" dirty="0"/>
              <a:t> </a:t>
            </a:r>
            <a:r>
              <a:rPr lang="en-US" altLang="zh-CN" dirty="0"/>
              <a:t>beginning</a:t>
            </a:r>
            <a:r>
              <a:rPr lang="zh-CN" altLang="en-US" dirty="0"/>
              <a:t> </a:t>
            </a:r>
            <a:r>
              <a:rPr lang="en-US" altLang="zh-CN" dirty="0"/>
              <a:t>when</a:t>
            </a:r>
            <a:r>
              <a:rPr lang="zh-CN" altLang="en-US" dirty="0"/>
              <a:t> </a:t>
            </a:r>
            <a:r>
              <a:rPr lang="en-US" altLang="zh-CN" dirty="0"/>
              <a:t>we</a:t>
            </a:r>
            <a:r>
              <a:rPr lang="zh-CN" altLang="en-US" dirty="0"/>
              <a:t> </a:t>
            </a:r>
            <a:r>
              <a:rPr lang="en-US" altLang="zh-CN" dirty="0"/>
              <a:t>decrease</a:t>
            </a:r>
            <a:r>
              <a:rPr lang="zh-CN" altLang="en-US" dirty="0"/>
              <a:t> </a:t>
            </a:r>
            <a:r>
              <a:rPr lang="en-US" altLang="zh-CN" dirty="0"/>
              <a:t>alpha</a:t>
            </a:r>
            <a:r>
              <a:rPr lang="zh-CN" altLang="en-US" dirty="0"/>
              <a:t> </a:t>
            </a:r>
            <a:r>
              <a:rPr lang="en-US" altLang="zh-CN" dirty="0"/>
              <a:t>from</a:t>
            </a:r>
            <a:r>
              <a:rPr lang="zh-CN" altLang="en-US" dirty="0"/>
              <a:t> </a:t>
            </a:r>
            <a:r>
              <a:rPr lang="en-US" altLang="zh-CN" dirty="0"/>
              <a:t>1.0</a:t>
            </a:r>
            <a:r>
              <a:rPr lang="zh-CN" altLang="en-US" dirty="0"/>
              <a:t> </a:t>
            </a:r>
            <a:r>
              <a:rPr lang="en-US" altLang="zh-CN" dirty="0"/>
              <a:t>to</a:t>
            </a:r>
            <a:r>
              <a:rPr lang="zh-CN" altLang="en-US" dirty="0"/>
              <a:t> </a:t>
            </a:r>
            <a:r>
              <a:rPr lang="en-US" altLang="zh-CN" dirty="0"/>
              <a:t>certain</a:t>
            </a:r>
            <a:r>
              <a:rPr lang="zh-CN" altLang="en-US" dirty="0"/>
              <a:t> </a:t>
            </a:r>
            <a:r>
              <a:rPr lang="en-US" altLang="zh-CN" dirty="0"/>
              <a:t>values</a:t>
            </a:r>
            <a:r>
              <a:rPr lang="zh-CN" altLang="en-US" dirty="0"/>
              <a:t> </a:t>
            </a:r>
            <a:r>
              <a:rPr lang="en-US" altLang="zh-CN" dirty="0"/>
              <a:t>such</a:t>
            </a:r>
            <a:r>
              <a:rPr lang="zh-CN" altLang="en-US" dirty="0"/>
              <a:t> </a:t>
            </a:r>
            <a:r>
              <a:rPr lang="en-US" altLang="zh-CN" dirty="0"/>
              <a:t>as</a:t>
            </a:r>
            <a:r>
              <a:rPr lang="zh-CN" altLang="en-US" dirty="0"/>
              <a:t> </a:t>
            </a:r>
            <a:r>
              <a:rPr lang="en-US" altLang="zh-CN" dirty="0"/>
              <a:t>0.7</a:t>
            </a:r>
            <a:r>
              <a:rPr lang="zh-CN" altLang="en-US" dirty="0"/>
              <a:t> </a:t>
            </a:r>
            <a:r>
              <a:rPr lang="en-US" altLang="zh-CN" dirty="0"/>
              <a:t>or</a:t>
            </a:r>
            <a:r>
              <a:rPr lang="zh-CN" altLang="en-US" dirty="0"/>
              <a:t> </a:t>
            </a:r>
            <a:r>
              <a:rPr lang="en-US" altLang="zh-CN" dirty="0"/>
              <a:t>0.8,</a:t>
            </a:r>
            <a:r>
              <a:rPr lang="zh-CN" altLang="en-US" dirty="0"/>
              <a:t> </a:t>
            </a:r>
            <a:r>
              <a:rPr lang="en-US" altLang="zh-CN" dirty="0"/>
              <a:t>both</a:t>
            </a:r>
            <a:r>
              <a:rPr lang="zh-CN" altLang="en-US" dirty="0"/>
              <a:t> </a:t>
            </a:r>
            <a:r>
              <a:rPr lang="en-US" altLang="zh-CN" dirty="0"/>
              <a:t>BCE</a:t>
            </a:r>
            <a:r>
              <a:rPr lang="zh-CN" altLang="en-US" dirty="0"/>
              <a:t> </a:t>
            </a:r>
            <a:r>
              <a:rPr lang="en-US" altLang="zh-CN" dirty="0"/>
              <a:t>and</a:t>
            </a:r>
            <a:r>
              <a:rPr lang="zh-CN" altLang="en-US" dirty="0"/>
              <a:t> </a:t>
            </a:r>
            <a:r>
              <a:rPr lang="en-US" altLang="zh-CN" dirty="0"/>
              <a:t>AUC</a:t>
            </a:r>
            <a:r>
              <a:rPr lang="zh-CN" altLang="en-US" dirty="0"/>
              <a:t> </a:t>
            </a:r>
            <a:r>
              <a:rPr lang="en-US" altLang="zh-CN" dirty="0"/>
              <a:t>are</a:t>
            </a:r>
            <a:r>
              <a:rPr lang="zh-CN" altLang="en-US" dirty="0"/>
              <a:t> </a:t>
            </a:r>
            <a:r>
              <a:rPr lang="en-US" altLang="zh-CN" dirty="0"/>
              <a:t>improved.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This</a:t>
            </a:r>
            <a:r>
              <a:rPr lang="zh-CN" altLang="en-US" dirty="0"/>
              <a:t> </a:t>
            </a:r>
            <a:r>
              <a:rPr lang="en-US" altLang="zh-CN" dirty="0"/>
              <a:t>validates</a:t>
            </a:r>
            <a:r>
              <a:rPr lang="zh-CN" altLang="en-US" dirty="0"/>
              <a:t> </a:t>
            </a:r>
            <a:r>
              <a:rPr lang="en-US" altLang="zh-CN" dirty="0"/>
              <a:t>that</a:t>
            </a:r>
            <a:r>
              <a:rPr lang="zh-CN" altLang="en-US" dirty="0"/>
              <a:t> </a:t>
            </a:r>
            <a:r>
              <a:rPr lang="en-US" altLang="zh-CN" sz="1100" b="1" dirty="0">
                <a:solidFill>
                  <a:schemeClr val="tx1"/>
                </a:solidFill>
                <a:latin typeface="Arial" panose="020B0604020202020204" pitchFamily="34" charset="0"/>
                <a:cs typeface="Arial" panose="020B0604020202020204" pitchFamily="34" charset="0"/>
              </a:rPr>
              <a:t>:</a:t>
            </a:r>
            <a:r>
              <a:rPr lang="zh-CN" altLang="en-US" sz="1100" b="1" dirty="0">
                <a:solidFill>
                  <a:schemeClr val="tx1"/>
                </a:solidFill>
                <a:latin typeface="Arial" panose="020B0604020202020204" pitchFamily="34" charset="0"/>
                <a:cs typeface="Arial" panose="020B0604020202020204" pitchFamily="34" charset="0"/>
              </a:rPr>
              <a:t> </a:t>
            </a:r>
            <a:r>
              <a:rPr lang="en-US" altLang="zh-CN" sz="1100" b="1" dirty="0">
                <a:solidFill>
                  <a:schemeClr val="tx1"/>
                </a:solidFill>
                <a:latin typeface="Arial" panose="020B0604020202020204" pitchFamily="34" charset="0"/>
                <a:cs typeface="Arial" panose="020B0604020202020204" pitchFamily="34" charset="0"/>
              </a:rPr>
              <a:t>introducing</a:t>
            </a:r>
            <a:r>
              <a:rPr lang="zh-CN" altLang="en-US" sz="1100" b="1" dirty="0">
                <a:solidFill>
                  <a:schemeClr val="tx1"/>
                </a:solidFill>
                <a:latin typeface="Arial" panose="020B0604020202020204" pitchFamily="34" charset="0"/>
                <a:cs typeface="Arial" panose="020B0604020202020204" pitchFamily="34" charset="0"/>
              </a:rPr>
              <a:t> </a:t>
            </a:r>
            <a:r>
              <a:rPr lang="en-US" altLang="zh-CN" sz="1100" b="1" dirty="0">
                <a:solidFill>
                  <a:schemeClr val="tx1"/>
                </a:solidFill>
                <a:latin typeface="Arial" panose="020B0604020202020204" pitchFamily="34" charset="0"/>
                <a:cs typeface="Arial" panose="020B0604020202020204" pitchFamily="34" charset="0"/>
              </a:rPr>
              <a:t>ranking</a:t>
            </a:r>
            <a:r>
              <a:rPr lang="zh-CN" altLang="en-US" sz="1100" b="1" dirty="0">
                <a:solidFill>
                  <a:schemeClr val="tx1"/>
                </a:solidFill>
                <a:latin typeface="Arial" panose="020B0604020202020204" pitchFamily="34" charset="0"/>
                <a:cs typeface="Arial" panose="020B0604020202020204" pitchFamily="34" charset="0"/>
              </a:rPr>
              <a:t> </a:t>
            </a:r>
            <a:r>
              <a:rPr lang="en-US" altLang="zh-CN" sz="1100" b="1" dirty="0">
                <a:solidFill>
                  <a:schemeClr val="tx1"/>
                </a:solidFill>
                <a:latin typeface="Arial" panose="020B0604020202020204" pitchFamily="34" charset="0"/>
                <a:cs typeface="Arial" panose="020B0604020202020204" pitchFamily="34" charset="0"/>
              </a:rPr>
              <a:t>loss</a:t>
            </a:r>
            <a:r>
              <a:rPr lang="zh-CN" altLang="en-US" sz="1100" b="1" dirty="0">
                <a:solidFill>
                  <a:schemeClr val="tx1"/>
                </a:solidFill>
                <a:latin typeface="Arial" panose="020B0604020202020204" pitchFamily="34" charset="0"/>
                <a:cs typeface="Arial" panose="020B0604020202020204" pitchFamily="34" charset="0"/>
              </a:rPr>
              <a:t> </a:t>
            </a:r>
            <a:r>
              <a:rPr lang="en-US" altLang="zh-CN" sz="1100" b="1" dirty="0">
                <a:solidFill>
                  <a:schemeClr val="tx1"/>
                </a:solidFill>
                <a:latin typeface="Arial" panose="020B0604020202020204" pitchFamily="34" charset="0"/>
                <a:cs typeface="Arial" panose="020B0604020202020204" pitchFamily="34" charset="0"/>
              </a:rPr>
              <a:t>benefits</a:t>
            </a:r>
            <a:r>
              <a:rPr lang="zh-CN" altLang="en-US" sz="1100" b="1" dirty="0">
                <a:solidFill>
                  <a:schemeClr val="tx1"/>
                </a:solidFill>
                <a:latin typeface="Arial" panose="020B0604020202020204" pitchFamily="34" charset="0"/>
                <a:cs typeface="Arial" panose="020B0604020202020204" pitchFamily="34" charset="0"/>
              </a:rPr>
              <a:t> </a:t>
            </a:r>
            <a:r>
              <a:rPr lang="en-US" altLang="zh-CN" sz="1100" b="1" dirty="0">
                <a:solidFill>
                  <a:schemeClr val="tx1"/>
                </a:solidFill>
                <a:latin typeface="Arial" panose="020B0604020202020204" pitchFamily="34" charset="0"/>
                <a:cs typeface="Arial" panose="020B0604020202020204" pitchFamily="34" charset="0"/>
              </a:rPr>
              <a:t>both</a:t>
            </a:r>
            <a:r>
              <a:rPr lang="zh-CN" altLang="en-US" sz="1100" b="1" dirty="0">
                <a:solidFill>
                  <a:schemeClr val="tx1"/>
                </a:solidFill>
                <a:latin typeface="Arial" panose="020B0604020202020204" pitchFamily="34" charset="0"/>
                <a:cs typeface="Arial" panose="020B0604020202020204" pitchFamily="34" charset="0"/>
              </a:rPr>
              <a:t> </a:t>
            </a:r>
            <a:r>
              <a:rPr lang="en-US" altLang="zh-CN" sz="1100" b="1" dirty="0">
                <a:solidFill>
                  <a:schemeClr val="tx1"/>
                </a:solidFill>
                <a:latin typeface="Arial" panose="020B0604020202020204" pitchFamily="34" charset="0"/>
                <a:cs typeface="Arial" panose="020B0604020202020204" pitchFamily="34" charset="0"/>
              </a:rPr>
              <a:t>classification</a:t>
            </a:r>
            <a:r>
              <a:rPr lang="zh-CN" altLang="en-US" sz="1100" b="1" dirty="0">
                <a:solidFill>
                  <a:schemeClr val="tx1"/>
                </a:solidFill>
                <a:latin typeface="Arial" panose="020B0604020202020204" pitchFamily="34" charset="0"/>
                <a:cs typeface="Arial" panose="020B0604020202020204" pitchFamily="34" charset="0"/>
              </a:rPr>
              <a:t> </a:t>
            </a:r>
            <a:r>
              <a:rPr lang="en-US" altLang="zh-CN" sz="1100" b="1" dirty="0">
                <a:solidFill>
                  <a:schemeClr val="tx1"/>
                </a:solidFill>
                <a:latin typeface="Arial" panose="020B0604020202020204" pitchFamily="34" charset="0"/>
                <a:cs typeface="Arial" panose="020B0604020202020204" pitchFamily="34" charset="0"/>
              </a:rPr>
              <a:t>and</a:t>
            </a:r>
            <a:r>
              <a:rPr lang="zh-CN" altLang="en-US" sz="1100" b="1" dirty="0">
                <a:solidFill>
                  <a:schemeClr val="tx1"/>
                </a:solidFill>
                <a:latin typeface="Arial" panose="020B0604020202020204" pitchFamily="34" charset="0"/>
                <a:cs typeface="Arial" panose="020B0604020202020204" pitchFamily="34" charset="0"/>
              </a:rPr>
              <a:t> </a:t>
            </a:r>
            <a:r>
              <a:rPr lang="en-US" altLang="zh-CN" sz="1100" b="1" dirty="0">
                <a:solidFill>
                  <a:schemeClr val="tx1"/>
                </a:solidFill>
                <a:latin typeface="Arial" panose="020B0604020202020204" pitchFamily="34" charset="0"/>
                <a:cs typeface="Arial" panose="020B0604020202020204" pitchFamily="34" charset="0"/>
              </a:rPr>
              <a:t>ranking</a:t>
            </a:r>
            <a:r>
              <a:rPr lang="zh-CN" altLang="en-US" sz="1100" b="1" dirty="0">
                <a:solidFill>
                  <a:schemeClr val="tx1"/>
                </a:solidFill>
                <a:latin typeface="Arial" panose="020B0604020202020204" pitchFamily="34" charset="0"/>
                <a:cs typeface="Arial" panose="020B0604020202020204" pitchFamily="34" charset="0"/>
              </a:rPr>
              <a:t> </a:t>
            </a:r>
            <a:r>
              <a:rPr lang="en-US" altLang="zh-CN" sz="1100" b="1" dirty="0">
                <a:solidFill>
                  <a:schemeClr val="tx1"/>
                </a:solidFill>
                <a:latin typeface="Arial" panose="020B0604020202020204" pitchFamily="34" charset="0"/>
                <a:cs typeface="Arial" panose="020B0604020202020204" pitchFamily="34" charset="0"/>
              </a:rPr>
              <a:t>abilities</a:t>
            </a:r>
            <a:r>
              <a:rPr lang="en-US" altLang="zh-CN" sz="1100" dirty="0">
                <a:solidFill>
                  <a:schemeClr val="tx1"/>
                </a:solidFill>
                <a:latin typeface="Arial" panose="020B0604020202020204" pitchFamily="34" charset="0"/>
                <a:cs typeface="Arial" panose="020B0604020202020204" pitchFamily="34" charset="0"/>
              </a:rPr>
              <a:t>!</a:t>
            </a:r>
            <a:endParaRPr lang="en" altLang="zh-CN" sz="1100" dirty="0">
              <a:solidFill>
                <a:schemeClr val="tx1"/>
              </a:solidFill>
              <a:effectLst/>
              <a:latin typeface="Arial" panose="020B0604020202020204" pitchFamily="34" charset="0"/>
              <a:cs typeface="Arial" panose="020B0604020202020204" pitchFamily="34" charset="0"/>
            </a:endParaRP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However,</a:t>
            </a:r>
            <a:r>
              <a:rPr lang="zh-CN" altLang="en-US" dirty="0"/>
              <a:t> </a:t>
            </a:r>
            <a:r>
              <a:rPr lang="en-US" altLang="zh-CN" dirty="0"/>
              <a:t>when</a:t>
            </a:r>
            <a:r>
              <a:rPr lang="zh-CN" altLang="en-US" dirty="0"/>
              <a:t> </a:t>
            </a:r>
            <a:r>
              <a:rPr lang="en-US" altLang="zh-CN" dirty="0"/>
              <a:t>we</a:t>
            </a:r>
            <a:r>
              <a:rPr lang="zh-CN" altLang="en-US" dirty="0"/>
              <a:t> </a:t>
            </a:r>
            <a:r>
              <a:rPr lang="en-US" altLang="zh-CN" dirty="0"/>
              <a:t>further</a:t>
            </a:r>
            <a:r>
              <a:rPr lang="zh-CN" altLang="en-US" dirty="0"/>
              <a:t> </a:t>
            </a:r>
            <a:r>
              <a:rPr lang="en-US" altLang="zh-CN" dirty="0"/>
              <a:t>decrease</a:t>
            </a:r>
            <a:r>
              <a:rPr lang="zh-CN" altLang="en-US" dirty="0"/>
              <a:t> </a:t>
            </a:r>
            <a:r>
              <a:rPr lang="en-US" altLang="zh-CN" dirty="0"/>
              <a:t>alpha,</a:t>
            </a:r>
            <a:r>
              <a:rPr lang="zh-CN" altLang="en-US" dirty="0"/>
              <a:t> </a:t>
            </a:r>
            <a:r>
              <a:rPr lang="en-US" altLang="zh-CN" dirty="0"/>
              <a:t>both</a:t>
            </a:r>
            <a:r>
              <a:rPr lang="zh-CN" altLang="en-US" dirty="0"/>
              <a:t> </a:t>
            </a:r>
            <a:r>
              <a:rPr lang="en-US" altLang="zh-CN" dirty="0"/>
              <a:t>metrics</a:t>
            </a:r>
            <a:r>
              <a:rPr lang="zh-CN" altLang="en-US" dirty="0"/>
              <a:t> </a:t>
            </a:r>
            <a:r>
              <a:rPr lang="en-US" altLang="zh-CN" dirty="0"/>
              <a:t>are</a:t>
            </a:r>
            <a:r>
              <a:rPr lang="zh-CN" altLang="en-US" dirty="0"/>
              <a:t> </a:t>
            </a:r>
            <a:r>
              <a:rPr lang="en-US" altLang="zh-CN" dirty="0"/>
              <a:t>becoming</a:t>
            </a:r>
            <a:r>
              <a:rPr lang="zh-CN" altLang="en-US" dirty="0"/>
              <a:t> </a:t>
            </a:r>
            <a:r>
              <a:rPr lang="en-US" altLang="zh-CN" dirty="0"/>
              <a:t>worse.</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One</a:t>
            </a:r>
            <a:r>
              <a:rPr lang="zh-CN" altLang="en-US" dirty="0"/>
              <a:t> </a:t>
            </a:r>
            <a:r>
              <a:rPr lang="en-US" altLang="zh-CN" dirty="0"/>
              <a:t>interesting</a:t>
            </a:r>
            <a:r>
              <a:rPr lang="zh-CN" altLang="en-US" dirty="0"/>
              <a:t> </a:t>
            </a:r>
            <a:r>
              <a:rPr lang="en-US" altLang="zh-CN" dirty="0"/>
              <a:t>observation</a:t>
            </a:r>
            <a:r>
              <a:rPr lang="zh-CN" altLang="en-US" dirty="0"/>
              <a:t> </a:t>
            </a:r>
            <a:r>
              <a:rPr lang="en-US" altLang="zh-CN" dirty="0"/>
              <a:t>is</a:t>
            </a:r>
            <a:r>
              <a:rPr lang="zh-CN" altLang="en-US" dirty="0"/>
              <a:t> </a:t>
            </a:r>
            <a:r>
              <a:rPr lang="en-US" altLang="zh-CN" dirty="0"/>
              <a:t>that,</a:t>
            </a:r>
            <a:r>
              <a:rPr lang="zh-CN" altLang="en-US" dirty="0"/>
              <a:t> </a:t>
            </a:r>
            <a:r>
              <a:rPr lang="en-US" altLang="zh-CN" dirty="0"/>
              <a:t>when</a:t>
            </a:r>
            <a:r>
              <a:rPr lang="zh-CN" altLang="en-US" dirty="0"/>
              <a:t> </a:t>
            </a:r>
            <a:r>
              <a:rPr lang="en-US" altLang="zh-CN" dirty="0"/>
              <a:t>the</a:t>
            </a:r>
            <a:r>
              <a:rPr lang="zh-CN" altLang="en-US" dirty="0"/>
              <a:t> </a:t>
            </a:r>
            <a:r>
              <a:rPr lang="en-US" altLang="zh-CN" dirty="0"/>
              <a:t>positives</a:t>
            </a:r>
            <a:r>
              <a:rPr lang="zh-CN" altLang="en-US" dirty="0"/>
              <a:t> </a:t>
            </a:r>
            <a:r>
              <a:rPr lang="en-US" altLang="zh-CN" dirty="0"/>
              <a:t>are</a:t>
            </a:r>
            <a:r>
              <a:rPr lang="zh-CN" altLang="en-US" dirty="0"/>
              <a:t> </a:t>
            </a:r>
            <a:r>
              <a:rPr lang="en-US" altLang="zh-CN" dirty="0"/>
              <a:t>very</a:t>
            </a:r>
            <a:r>
              <a:rPr lang="zh-CN" altLang="en-US" dirty="0"/>
              <a:t> </a:t>
            </a:r>
            <a:r>
              <a:rPr lang="en-US" altLang="zh-CN" dirty="0"/>
              <a:t>sparse,</a:t>
            </a:r>
            <a:r>
              <a:rPr lang="zh-CN" altLang="en-US" dirty="0"/>
              <a:t> </a:t>
            </a:r>
            <a:r>
              <a:rPr lang="en-US" altLang="zh-CN" dirty="0"/>
              <a:t>there</a:t>
            </a:r>
            <a:r>
              <a:rPr lang="zh-CN" altLang="en-US" dirty="0"/>
              <a:t> </a:t>
            </a:r>
            <a:r>
              <a:rPr lang="en-US" altLang="zh-CN" dirty="0"/>
              <a:t>is</a:t>
            </a:r>
            <a:r>
              <a:rPr lang="zh-CN" altLang="en-US" dirty="0"/>
              <a:t> </a:t>
            </a:r>
            <a:r>
              <a:rPr lang="en-US" altLang="zh-CN" dirty="0"/>
              <a:t>a</a:t>
            </a:r>
            <a:r>
              <a:rPr lang="zh-CN" altLang="en-US" dirty="0"/>
              <a:t> </a:t>
            </a:r>
            <a:r>
              <a:rPr lang="en-US" altLang="zh-CN" dirty="0"/>
              <a:t>similar</a:t>
            </a:r>
            <a:r>
              <a:rPr lang="zh-CN" altLang="en-US" dirty="0"/>
              <a:t> </a:t>
            </a:r>
            <a:r>
              <a:rPr lang="en-US" altLang="zh-CN" dirty="0"/>
              <a:t>trend,</a:t>
            </a:r>
            <a:r>
              <a:rPr lang="zh-CN" altLang="en-US" dirty="0"/>
              <a:t> </a:t>
            </a:r>
            <a:r>
              <a:rPr lang="en-US" altLang="zh-CN" dirty="0"/>
              <a:t>then</a:t>
            </a:r>
            <a:r>
              <a:rPr lang="zh-CN" altLang="en-US" dirty="0"/>
              <a:t> </a:t>
            </a:r>
            <a:r>
              <a:rPr lang="en-US" altLang="zh-CN" dirty="0"/>
              <a:t>both</a:t>
            </a:r>
            <a:r>
              <a:rPr lang="zh-CN" altLang="en-US" dirty="0"/>
              <a:t> </a:t>
            </a:r>
            <a:r>
              <a:rPr lang="en-US" altLang="zh-CN" dirty="0"/>
              <a:t>metrics</a:t>
            </a:r>
            <a:r>
              <a:rPr lang="zh-CN" altLang="en-US" dirty="0"/>
              <a:t> </a:t>
            </a:r>
            <a:r>
              <a:rPr lang="en-US" altLang="zh-CN" dirty="0"/>
              <a:t>are</a:t>
            </a:r>
            <a:r>
              <a:rPr lang="zh-CN" altLang="en-US" dirty="0"/>
              <a:t> </a:t>
            </a:r>
            <a:r>
              <a:rPr lang="en-US" altLang="zh-CN" dirty="0"/>
              <a:t>first</a:t>
            </a:r>
            <a:r>
              <a:rPr lang="zh-CN" altLang="en-US" dirty="0"/>
              <a:t> </a:t>
            </a:r>
            <a:r>
              <a:rPr lang="en-US" altLang="zh-CN" dirty="0"/>
              <a:t>improved,</a:t>
            </a:r>
            <a:r>
              <a:rPr lang="zh-CN" altLang="en-US" dirty="0"/>
              <a:t> </a:t>
            </a:r>
            <a:r>
              <a:rPr lang="en-US" altLang="zh-CN" dirty="0"/>
              <a:t>and</a:t>
            </a:r>
            <a:r>
              <a:rPr lang="zh-CN" altLang="en-US" dirty="0"/>
              <a:t> </a:t>
            </a:r>
            <a:r>
              <a:rPr lang="en-US" altLang="zh-CN" dirty="0"/>
              <a:t>then</a:t>
            </a:r>
            <a:r>
              <a:rPr lang="zh-CN" altLang="en-US" dirty="0"/>
              <a:t> </a:t>
            </a:r>
            <a:r>
              <a:rPr lang="en-US" altLang="zh-CN" dirty="0"/>
              <a:t>decreasing.</a:t>
            </a:r>
          </a:p>
          <a:p>
            <a:pPr marL="0" lvl="0" indent="0" algn="l" rtl="0">
              <a:spcBef>
                <a:spcPts val="0"/>
              </a:spcBef>
              <a:spcAft>
                <a:spcPts val="0"/>
              </a:spcAft>
              <a:buNone/>
            </a:pPr>
            <a:r>
              <a:rPr lang="en-US" altLang="zh-CN" dirty="0"/>
              <a:t>However,</a:t>
            </a:r>
            <a:r>
              <a:rPr lang="zh-CN" altLang="en-US" dirty="0"/>
              <a:t> </a:t>
            </a:r>
            <a:r>
              <a:rPr lang="en-US" altLang="zh-CN" dirty="0"/>
              <a:t>the</a:t>
            </a:r>
            <a:r>
              <a:rPr lang="zh-CN" altLang="en-US" dirty="0"/>
              <a:t> </a:t>
            </a:r>
            <a:r>
              <a:rPr lang="en-US" altLang="zh-CN" dirty="0"/>
              <a:t>end</a:t>
            </a:r>
            <a:r>
              <a:rPr lang="zh-CN" altLang="en-US" dirty="0"/>
              <a:t> </a:t>
            </a:r>
            <a:r>
              <a:rPr lang="en-US" altLang="zh-CN" dirty="0"/>
              <a:t>point,</a:t>
            </a:r>
            <a:r>
              <a:rPr lang="zh-CN" altLang="en-US" dirty="0"/>
              <a:t> </a:t>
            </a:r>
            <a:r>
              <a:rPr lang="en-US" altLang="zh-CN" dirty="0"/>
              <a:t>which</a:t>
            </a:r>
            <a:r>
              <a:rPr lang="zh-CN" altLang="en-US" dirty="0"/>
              <a:t> </a:t>
            </a:r>
            <a:r>
              <a:rPr lang="en-US" altLang="zh-CN" dirty="0"/>
              <a:t>with</a:t>
            </a:r>
            <a:r>
              <a:rPr lang="zh-CN" altLang="en-US" dirty="0"/>
              <a:t> </a:t>
            </a:r>
            <a:r>
              <a:rPr lang="en-US" altLang="zh-CN" dirty="0"/>
              <a:t>alpha</a:t>
            </a:r>
            <a:r>
              <a:rPr lang="zh-CN" altLang="en-US" dirty="0"/>
              <a:t> </a:t>
            </a:r>
            <a:r>
              <a:rPr lang="en-US" altLang="zh-CN" dirty="0"/>
              <a:t>equal</a:t>
            </a:r>
            <a:r>
              <a:rPr lang="zh-CN" altLang="en-US" dirty="0"/>
              <a:t> </a:t>
            </a:r>
            <a:r>
              <a:rPr lang="en-US" altLang="zh-CN" dirty="0"/>
              <a:t>to</a:t>
            </a:r>
            <a:r>
              <a:rPr lang="zh-CN" altLang="en-US" dirty="0"/>
              <a:t> </a:t>
            </a:r>
            <a:r>
              <a:rPr lang="en-US" altLang="zh-CN" dirty="0"/>
              <a:t>0.1,</a:t>
            </a:r>
            <a:r>
              <a:rPr lang="zh-CN" altLang="en-US" dirty="0"/>
              <a:t> </a:t>
            </a:r>
            <a:r>
              <a:rPr lang="en-US" altLang="zh-CN" dirty="0"/>
              <a:t>is</a:t>
            </a:r>
            <a:r>
              <a:rPr lang="zh-CN" altLang="en-US" dirty="0"/>
              <a:t> </a:t>
            </a:r>
            <a:r>
              <a:rPr lang="en-US" altLang="zh-CN" dirty="0"/>
              <a:t>still</a:t>
            </a:r>
            <a:r>
              <a:rPr lang="zh-CN" altLang="en-US" dirty="0"/>
              <a:t> </a:t>
            </a:r>
            <a:r>
              <a:rPr lang="en-US" altLang="zh-CN" dirty="0"/>
              <a:t>getting</a:t>
            </a:r>
            <a:r>
              <a:rPr lang="zh-CN" altLang="en-US" dirty="0"/>
              <a:t> </a:t>
            </a:r>
            <a:r>
              <a:rPr lang="en-US" altLang="zh-CN" dirty="0"/>
              <a:t>better</a:t>
            </a:r>
            <a:r>
              <a:rPr lang="zh-CN" altLang="en-US" dirty="0"/>
              <a:t> </a:t>
            </a:r>
            <a:r>
              <a:rPr lang="en-US" altLang="zh-CN" dirty="0"/>
              <a:t>performance</a:t>
            </a:r>
            <a:r>
              <a:rPr lang="zh-CN" altLang="en-US" dirty="0"/>
              <a:t> </a:t>
            </a:r>
            <a:r>
              <a:rPr lang="en-US" altLang="zh-CN" dirty="0"/>
              <a:t>than</a:t>
            </a:r>
            <a:r>
              <a:rPr lang="zh-CN" altLang="en-US" dirty="0"/>
              <a:t> </a:t>
            </a:r>
            <a:r>
              <a:rPr lang="en-US" altLang="zh-CN" dirty="0"/>
              <a:t>BCE!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727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We</a:t>
            </a:r>
            <a:r>
              <a:rPr lang="zh-CN" altLang="en-US" dirty="0"/>
              <a:t> </a:t>
            </a:r>
            <a:r>
              <a:rPr lang="en-US" altLang="zh-CN" dirty="0"/>
              <a:t>also</a:t>
            </a:r>
            <a:r>
              <a:rPr lang="zh-CN" altLang="en-US" dirty="0"/>
              <a:t> </a:t>
            </a:r>
            <a:r>
              <a:rPr lang="en-US" altLang="zh-CN" dirty="0"/>
              <a:t>experiment</a:t>
            </a:r>
            <a:r>
              <a:rPr lang="zh-CN" altLang="en-US" dirty="0"/>
              <a:t> </a:t>
            </a:r>
            <a:r>
              <a:rPr lang="en-US" altLang="zh-CN" dirty="0"/>
              <a:t>many</a:t>
            </a:r>
            <a:r>
              <a:rPr lang="zh-CN" altLang="en-US" dirty="0"/>
              <a:t> </a:t>
            </a:r>
            <a:r>
              <a:rPr lang="en-US" altLang="zh-CN" dirty="0"/>
              <a:t>other</a:t>
            </a:r>
            <a:r>
              <a:rPr lang="zh-CN" altLang="en-US" dirty="0"/>
              <a:t> </a:t>
            </a:r>
            <a:r>
              <a:rPr lang="en-US" altLang="zh-CN" dirty="0"/>
              <a:t>ranking</a:t>
            </a:r>
            <a:r>
              <a:rPr lang="zh-CN" altLang="en-US" dirty="0"/>
              <a:t> </a:t>
            </a:r>
            <a:r>
              <a:rPr lang="en-US" altLang="zh-CN" dirty="0"/>
              <a:t>losses</a:t>
            </a:r>
            <a:r>
              <a:rPr lang="zh-CN" altLang="en-US" dirty="0"/>
              <a:t> </a:t>
            </a:r>
            <a:r>
              <a:rPr lang="en-US" altLang="zh-CN" dirty="0"/>
              <a:t>beside</a:t>
            </a:r>
            <a:r>
              <a:rPr lang="zh-CN" altLang="en-US" dirty="0"/>
              <a:t> </a:t>
            </a:r>
            <a:r>
              <a:rPr lang="en-US" altLang="zh-CN" dirty="0"/>
              <a:t>the</a:t>
            </a:r>
            <a:r>
              <a:rPr lang="zh-CN" altLang="en-US" dirty="0"/>
              <a:t> </a:t>
            </a:r>
            <a:r>
              <a:rPr lang="en-US" altLang="zh-CN" dirty="0" err="1"/>
              <a:t>RankNet</a:t>
            </a:r>
            <a:r>
              <a:rPr lang="en-US" altLang="zh-CN" dirty="0"/>
              <a:t>.</a:t>
            </a:r>
          </a:p>
          <a:p>
            <a:pPr marL="0" lvl="0" indent="0" algn="l" rtl="0">
              <a:spcBef>
                <a:spcPts val="0"/>
              </a:spcBef>
              <a:spcAft>
                <a:spcPts val="0"/>
              </a:spcAft>
              <a:buNone/>
            </a:pPr>
            <a:r>
              <a:rPr lang="en-US" altLang="zh-CN" dirty="0"/>
              <a:t>All</a:t>
            </a:r>
            <a:r>
              <a:rPr lang="zh-CN" altLang="en-US" dirty="0"/>
              <a:t> </a:t>
            </a:r>
            <a:r>
              <a:rPr lang="en-US" altLang="zh-CN" dirty="0"/>
              <a:t>of</a:t>
            </a:r>
            <a:r>
              <a:rPr lang="zh-CN" altLang="en-US" dirty="0"/>
              <a:t> </a:t>
            </a:r>
            <a:r>
              <a:rPr lang="en-US" altLang="zh-CN" dirty="0"/>
              <a:t>them</a:t>
            </a:r>
            <a:r>
              <a:rPr lang="zh-CN" altLang="en-US" dirty="0"/>
              <a:t> </a:t>
            </a:r>
            <a:r>
              <a:rPr lang="en-US" altLang="zh-CN" dirty="0"/>
              <a:t>get</a:t>
            </a:r>
            <a:r>
              <a:rPr lang="zh-CN" altLang="en-US" dirty="0"/>
              <a:t> </a:t>
            </a:r>
            <a:r>
              <a:rPr lang="en-US" altLang="zh-CN" dirty="0"/>
              <a:t>better</a:t>
            </a:r>
            <a:r>
              <a:rPr lang="zh-CN" altLang="en-US" dirty="0"/>
              <a:t> </a:t>
            </a:r>
            <a:r>
              <a:rPr lang="en-US" altLang="zh-CN" dirty="0"/>
              <a:t>AUC,</a:t>
            </a:r>
            <a:r>
              <a:rPr lang="zh-CN" altLang="en-US" dirty="0"/>
              <a:t> </a:t>
            </a:r>
            <a:r>
              <a:rPr lang="en-US" altLang="zh-CN" dirty="0"/>
              <a:t>which</a:t>
            </a:r>
            <a:r>
              <a:rPr lang="zh-CN" altLang="en-US" dirty="0"/>
              <a:t> </a:t>
            </a:r>
            <a:r>
              <a:rPr lang="en-US" altLang="zh-CN" dirty="0"/>
              <a:t>means</a:t>
            </a:r>
            <a:r>
              <a:rPr lang="zh-CN" altLang="en-US" dirty="0"/>
              <a:t> </a:t>
            </a:r>
            <a:r>
              <a:rPr lang="en-US" altLang="zh-CN" dirty="0"/>
              <a:t>better</a:t>
            </a:r>
            <a:r>
              <a:rPr lang="zh-CN" altLang="en-US" dirty="0"/>
              <a:t> </a:t>
            </a:r>
            <a:r>
              <a:rPr lang="en-US" altLang="zh-CN" dirty="0"/>
              <a:t>ranking</a:t>
            </a:r>
            <a:r>
              <a:rPr lang="zh-CN" altLang="en-US" dirty="0"/>
              <a:t> </a:t>
            </a:r>
            <a:r>
              <a:rPr lang="en-US" altLang="zh-CN" dirty="0"/>
              <a:t>ability,</a:t>
            </a:r>
            <a:r>
              <a:rPr lang="zh-CN" altLang="en-US" dirty="0"/>
              <a:t> </a:t>
            </a:r>
            <a:r>
              <a:rPr lang="en-US" altLang="zh-CN" dirty="0"/>
              <a:t>and</a:t>
            </a:r>
            <a:r>
              <a:rPr lang="zh-CN" altLang="en-US" dirty="0"/>
              <a:t> </a:t>
            </a:r>
            <a:r>
              <a:rPr lang="en-US" altLang="zh-CN" dirty="0"/>
              <a:t>they</a:t>
            </a:r>
            <a:r>
              <a:rPr lang="zh-CN" altLang="en-US" dirty="0"/>
              <a:t> </a:t>
            </a:r>
            <a:r>
              <a:rPr lang="en-US" altLang="zh-CN" dirty="0"/>
              <a:t>get</a:t>
            </a:r>
            <a:r>
              <a:rPr lang="zh-CN" altLang="en-US" dirty="0"/>
              <a:t> </a:t>
            </a:r>
            <a:r>
              <a:rPr lang="en-US" altLang="zh-CN" dirty="0"/>
              <a:t>lower</a:t>
            </a:r>
            <a:r>
              <a:rPr lang="zh-CN" altLang="en-US" dirty="0"/>
              <a:t> </a:t>
            </a:r>
            <a:r>
              <a:rPr lang="en-US" altLang="zh-CN" dirty="0"/>
              <a:t>BCE</a:t>
            </a:r>
            <a:r>
              <a:rPr lang="zh-CN" altLang="en-US" dirty="0"/>
              <a:t> </a:t>
            </a:r>
            <a:r>
              <a:rPr lang="en-US" altLang="zh-CN" dirty="0"/>
              <a:t>loss,</a:t>
            </a:r>
            <a:r>
              <a:rPr lang="zh-CN" altLang="en-US" dirty="0"/>
              <a:t> </a:t>
            </a:r>
            <a:r>
              <a:rPr lang="en-US" altLang="zh-CN" dirty="0"/>
              <a:t>which</a:t>
            </a:r>
            <a:r>
              <a:rPr lang="zh-CN" altLang="en-US" dirty="0"/>
              <a:t> </a:t>
            </a:r>
            <a:r>
              <a:rPr lang="en-US" altLang="zh-CN" dirty="0"/>
              <a:t>means</a:t>
            </a:r>
            <a:r>
              <a:rPr lang="zh-CN" altLang="en-US" dirty="0"/>
              <a:t> </a:t>
            </a:r>
            <a:r>
              <a:rPr lang="en-US" altLang="zh-CN" dirty="0"/>
              <a:t>better</a:t>
            </a:r>
            <a:r>
              <a:rPr lang="zh-CN" altLang="en-US" dirty="0"/>
              <a:t> </a:t>
            </a:r>
            <a:endParaRPr lang="en-US" dirty="0"/>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9472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dirty="0">
                <a:effectLst/>
                <a:latin typeface="LinLibertineT"/>
              </a:rPr>
              <a:t>We</a:t>
            </a:r>
            <a:r>
              <a:rPr lang="zh-CN" altLang="en-US" sz="1800" dirty="0">
                <a:effectLst/>
                <a:latin typeface="LinLibertineT"/>
              </a:rPr>
              <a:t> </a:t>
            </a:r>
            <a:r>
              <a:rPr lang="en-US" altLang="zh-CN" sz="1800" dirty="0">
                <a:effectLst/>
                <a:latin typeface="LinLibertineT"/>
              </a:rPr>
              <a:t>then</a:t>
            </a:r>
            <a:r>
              <a:rPr lang="zh-CN" altLang="en-US" sz="1800" dirty="0">
                <a:effectLst/>
                <a:latin typeface="LinLibertineT"/>
              </a:rPr>
              <a:t> </a:t>
            </a:r>
            <a:r>
              <a:rPr lang="en-US" altLang="zh-CN" sz="1800" dirty="0">
                <a:effectLst/>
                <a:latin typeface="LinLibertineT"/>
              </a:rPr>
              <a:t>go</a:t>
            </a:r>
            <a:r>
              <a:rPr lang="zh-CN" altLang="en-US" sz="1800" dirty="0">
                <a:effectLst/>
                <a:latin typeface="LinLibertineT"/>
              </a:rPr>
              <a:t> </a:t>
            </a:r>
            <a:r>
              <a:rPr lang="en-US" altLang="zh-CN" sz="1800" dirty="0">
                <a:effectLst/>
                <a:latin typeface="LinLibertineT"/>
              </a:rPr>
              <a:t>beyond</a:t>
            </a:r>
            <a:r>
              <a:rPr lang="zh-CN" altLang="en-US" sz="1800" dirty="0">
                <a:effectLst/>
                <a:latin typeface="LinLibertineT"/>
              </a:rPr>
              <a:t> </a:t>
            </a:r>
            <a:r>
              <a:rPr lang="en-US" altLang="zh-CN" sz="1800" dirty="0">
                <a:effectLst/>
                <a:latin typeface="LinLibertineT"/>
              </a:rPr>
              <a:t>ranking</a:t>
            </a:r>
            <a:r>
              <a:rPr lang="zh-CN" altLang="en-US" sz="1800" dirty="0">
                <a:effectLst/>
                <a:latin typeface="LinLibertineT"/>
              </a:rPr>
              <a:t> </a:t>
            </a:r>
            <a:r>
              <a:rPr lang="en-US" altLang="zh-CN" sz="1800" dirty="0">
                <a:effectLst/>
                <a:latin typeface="LinLibertineT"/>
              </a:rPr>
              <a:t>loss.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dirty="0">
                <a:effectLst/>
                <a:latin typeface="LinLibertineT"/>
              </a:rPr>
              <a:t>That</a:t>
            </a:r>
            <a:r>
              <a:rPr lang="zh-CN" altLang="en-US" sz="1800" dirty="0">
                <a:effectLst/>
                <a:latin typeface="LinLibertineT"/>
              </a:rPr>
              <a:t> </a:t>
            </a:r>
            <a:r>
              <a:rPr lang="en-US" altLang="zh-CN" sz="1800" dirty="0">
                <a:effectLst/>
                <a:latin typeface="LinLibertineT"/>
              </a:rPr>
              <a:t>is,</a:t>
            </a:r>
            <a:r>
              <a:rPr lang="zh-CN" altLang="en-US" sz="1800" dirty="0">
                <a:effectLst/>
                <a:latin typeface="LinLibertineT"/>
              </a:rPr>
              <a:t> </a:t>
            </a:r>
            <a:r>
              <a:rPr lang="en-US" altLang="zh-CN" sz="1800" dirty="0">
                <a:effectLst/>
                <a:latin typeface="LinLibertineT"/>
              </a:rPr>
              <a:t>if</a:t>
            </a:r>
            <a:r>
              <a:rPr lang="zh-CN" altLang="en-US" sz="1800" dirty="0">
                <a:effectLst/>
                <a:latin typeface="LinLibertineT"/>
              </a:rPr>
              <a:t> </a:t>
            </a:r>
            <a:r>
              <a:rPr lang="en-US" altLang="zh-CN" sz="1800" dirty="0">
                <a:effectLst/>
                <a:latin typeface="LinLibertineT"/>
              </a:rPr>
              <a:t>our</a:t>
            </a:r>
            <a:r>
              <a:rPr lang="zh-CN" altLang="en-US" sz="1800" dirty="0">
                <a:effectLst/>
                <a:latin typeface="LinLibertineT"/>
              </a:rPr>
              <a:t> </a:t>
            </a:r>
            <a:r>
              <a:rPr lang="en-US" altLang="zh-CN" sz="1800" dirty="0">
                <a:effectLst/>
                <a:latin typeface="LinLibertineT"/>
              </a:rPr>
              <a:t>explanation</a:t>
            </a:r>
            <a:r>
              <a:rPr lang="zh-CN" altLang="en-US" sz="1800" dirty="0">
                <a:effectLst/>
                <a:latin typeface="LinLibertineT"/>
              </a:rPr>
              <a:t> </a:t>
            </a:r>
            <a:r>
              <a:rPr lang="en-US" altLang="zh-CN" sz="1800" dirty="0">
                <a:effectLst/>
                <a:latin typeface="LinLibertineT"/>
              </a:rPr>
              <a:t>is</a:t>
            </a:r>
            <a:r>
              <a:rPr lang="zh-CN" altLang="en-US" sz="1800" dirty="0">
                <a:effectLst/>
                <a:latin typeface="LinLibertineT"/>
              </a:rPr>
              <a:t> </a:t>
            </a:r>
            <a:r>
              <a:rPr lang="en-US" altLang="zh-CN" sz="1800" dirty="0">
                <a:effectLst/>
                <a:latin typeface="LinLibertineT"/>
              </a:rPr>
              <a:t>true,</a:t>
            </a:r>
            <a:r>
              <a:rPr lang="zh-CN" altLang="en-US" sz="1800" dirty="0">
                <a:effectLst/>
                <a:latin typeface="LinLibertineT"/>
              </a:rPr>
              <a:t> </a:t>
            </a:r>
            <a:r>
              <a:rPr lang="en-US" altLang="zh-CN" sz="1800" dirty="0">
                <a:effectLst/>
                <a:latin typeface="LinLibertineT"/>
              </a:rPr>
              <a:t>then</a:t>
            </a:r>
            <a:r>
              <a:rPr lang="zh-CN" altLang="en-US" sz="1800" dirty="0">
                <a:effectLst/>
                <a:latin typeface="LinLibertineT"/>
              </a:rPr>
              <a:t> </a:t>
            </a:r>
            <a:r>
              <a:rPr lang="en-US" altLang="zh-CN" sz="1800" dirty="0">
                <a:effectLst/>
                <a:latin typeface="LinLibertineT"/>
              </a:rPr>
              <a:t>there</a:t>
            </a:r>
            <a:r>
              <a:rPr lang="zh-CN" altLang="en-US" sz="1800" dirty="0">
                <a:effectLst/>
                <a:latin typeface="LinLibertineT"/>
              </a:rPr>
              <a:t> </a:t>
            </a:r>
            <a:r>
              <a:rPr lang="en-US" altLang="zh-CN" sz="1800" dirty="0">
                <a:effectLst/>
                <a:latin typeface="LinLibertineT"/>
              </a:rPr>
              <a:t>should</a:t>
            </a:r>
            <a:r>
              <a:rPr lang="zh-CN" altLang="en-US" sz="1800" dirty="0">
                <a:effectLst/>
                <a:latin typeface="LinLibertineT"/>
              </a:rPr>
              <a:t> </a:t>
            </a:r>
            <a:r>
              <a:rPr lang="en-US" altLang="zh-CN" sz="1800" dirty="0">
                <a:effectLst/>
                <a:latin typeface="LinLibertineT"/>
              </a:rPr>
              <a:t>be</a:t>
            </a:r>
            <a:r>
              <a:rPr lang="zh-CN" altLang="en-US" sz="1800" dirty="0">
                <a:effectLst/>
                <a:latin typeface="LinLibertineT"/>
              </a:rPr>
              <a:t> </a:t>
            </a:r>
            <a:r>
              <a:rPr lang="en-US" altLang="zh-CN" sz="1800" dirty="0">
                <a:effectLst/>
                <a:latin typeface="LinLibertineT"/>
              </a:rPr>
              <a:t>other</a:t>
            </a:r>
            <a:r>
              <a:rPr lang="zh-CN" altLang="en-US" sz="1800" dirty="0">
                <a:effectLst/>
                <a:latin typeface="LinLibertineT"/>
              </a:rPr>
              <a:t> </a:t>
            </a:r>
            <a:r>
              <a:rPr lang="en-US" altLang="zh-CN" sz="1800" dirty="0">
                <a:effectLst/>
                <a:latin typeface="LinLibertineT"/>
              </a:rPr>
              <a:t>methods</a:t>
            </a:r>
            <a:r>
              <a:rPr lang="zh-CN" altLang="en-US" sz="1800" dirty="0">
                <a:effectLst/>
                <a:latin typeface="LinLibertineT"/>
              </a:rPr>
              <a:t> </a:t>
            </a:r>
            <a:r>
              <a:rPr lang="en-US" altLang="zh-CN" sz="1800" dirty="0">
                <a:effectLst/>
                <a:latin typeface="LinLibertineT"/>
              </a:rPr>
              <a:t>that</a:t>
            </a:r>
            <a:r>
              <a:rPr lang="zh-CN" altLang="en-US" sz="1800" dirty="0">
                <a:effectLst/>
                <a:latin typeface="LinLibertineT"/>
              </a:rPr>
              <a:t> </a:t>
            </a:r>
            <a:r>
              <a:rPr lang="en-US" altLang="zh-CN" sz="1800" dirty="0">
                <a:effectLst/>
                <a:latin typeface="LinLibertineT"/>
              </a:rPr>
              <a:t>can</a:t>
            </a:r>
            <a:r>
              <a:rPr lang="zh-CN" altLang="en-US" sz="1800" dirty="0">
                <a:effectLst/>
                <a:latin typeface="LinLibertineT"/>
              </a:rPr>
              <a:t> </a:t>
            </a:r>
            <a:r>
              <a:rPr lang="en-US" altLang="zh-CN" sz="1800" dirty="0">
                <a:effectLst/>
                <a:latin typeface="LinLibertineT"/>
              </a:rPr>
              <a:t>also</a:t>
            </a:r>
            <a:r>
              <a:rPr lang="zh-CN" altLang="en-US" sz="1800" dirty="0">
                <a:effectLst/>
                <a:latin typeface="LinLibertineT"/>
              </a:rPr>
              <a:t> </a:t>
            </a:r>
            <a:r>
              <a:rPr lang="en-US" altLang="zh-CN" sz="1800" dirty="0">
                <a:effectLst/>
                <a:latin typeface="LinLibertineT"/>
              </a:rPr>
              <a:t>tackle</a:t>
            </a:r>
            <a:r>
              <a:rPr lang="zh-CN" altLang="en-US" sz="1800" dirty="0">
                <a:effectLst/>
                <a:latin typeface="LinLibertineT"/>
              </a:rPr>
              <a:t> </a:t>
            </a:r>
            <a:r>
              <a:rPr lang="en-US" altLang="zh-CN" sz="1800" dirty="0">
                <a:effectLst/>
                <a:latin typeface="LinLibertineT"/>
              </a:rPr>
              <a:t>the</a:t>
            </a:r>
            <a:r>
              <a:rPr lang="zh-CN" altLang="en-US" sz="1800" dirty="0">
                <a:effectLst/>
                <a:latin typeface="LinLibertineT"/>
              </a:rPr>
              <a:t> </a:t>
            </a:r>
            <a:r>
              <a:rPr lang="en-US" altLang="zh-CN" sz="1800" dirty="0">
                <a:effectLst/>
                <a:latin typeface="LinLibertineT"/>
              </a:rPr>
              <a:t>challenge</a:t>
            </a:r>
            <a:r>
              <a:rPr lang="zh-CN" altLang="en-US" sz="1800" dirty="0">
                <a:effectLst/>
                <a:latin typeface="LinLibertineT"/>
              </a:rPr>
              <a:t> </a:t>
            </a:r>
            <a:r>
              <a:rPr lang="en-US" altLang="zh-CN" sz="1800" dirty="0">
                <a:effectLst/>
                <a:latin typeface="LinLibertineT"/>
              </a:rPr>
              <a:t>of</a:t>
            </a:r>
            <a:r>
              <a:rPr lang="zh-CN" altLang="en-US" sz="1800" dirty="0">
                <a:effectLst/>
                <a:latin typeface="LinLibertineT"/>
              </a:rPr>
              <a:t> </a:t>
            </a:r>
            <a:r>
              <a:rPr lang="en-US" altLang="zh-CN" sz="1800" dirty="0">
                <a:effectLst/>
                <a:latin typeface="LinLibertineT"/>
              </a:rPr>
              <a:t>gradient</a:t>
            </a:r>
            <a:r>
              <a:rPr lang="zh-CN" altLang="en-US" sz="1800" dirty="0">
                <a:effectLst/>
                <a:latin typeface="LinLibertineT"/>
              </a:rPr>
              <a:t> </a:t>
            </a:r>
            <a:r>
              <a:rPr lang="en-US" altLang="zh-CN" sz="1800" dirty="0">
                <a:effectLst/>
                <a:latin typeface="LinLibertineT"/>
              </a:rPr>
              <a:t>vanishing</a:t>
            </a:r>
            <a:r>
              <a:rPr lang="zh-CN" altLang="en-US" sz="1800" dirty="0">
                <a:effectLst/>
                <a:latin typeface="LinLibertineT"/>
              </a:rPr>
              <a:t> </a:t>
            </a:r>
            <a:r>
              <a:rPr lang="en-US" altLang="zh-CN" sz="1800" dirty="0">
                <a:effectLst/>
                <a:latin typeface="LinLibertineT"/>
              </a:rPr>
              <a:t>on</a:t>
            </a:r>
            <a:r>
              <a:rPr lang="zh-CN" altLang="en-US" sz="1800" dirty="0">
                <a:effectLst/>
                <a:latin typeface="LinLibertineT"/>
              </a:rPr>
              <a:t> </a:t>
            </a:r>
            <a:r>
              <a:rPr lang="en-US" altLang="zh-CN" sz="1800" dirty="0">
                <a:effectLst/>
                <a:latin typeface="LinLibertineT"/>
              </a:rPr>
              <a:t>negative</a:t>
            </a:r>
            <a:r>
              <a:rPr lang="zh-CN" altLang="en-US" sz="1800" dirty="0">
                <a:effectLst/>
                <a:latin typeface="LinLibertineT"/>
              </a:rPr>
              <a:t> </a:t>
            </a:r>
            <a:r>
              <a:rPr lang="en-US" altLang="zh-CN" sz="1800" dirty="0">
                <a:effectLst/>
                <a:latin typeface="LinLibertineT"/>
              </a:rPr>
              <a:t>samples.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sz="1800" dirty="0">
              <a:effectLst/>
              <a:latin typeface="LinLibertine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dirty="0">
                <a:effectLst/>
                <a:latin typeface="LinLibertineT"/>
              </a:rPr>
              <a:t>To</a:t>
            </a:r>
            <a:r>
              <a:rPr lang="zh-CN" altLang="en-US" sz="1800" dirty="0">
                <a:effectLst/>
                <a:latin typeface="LinLibertineT"/>
              </a:rPr>
              <a:t> </a:t>
            </a:r>
            <a:r>
              <a:rPr lang="en-US" altLang="zh-CN" sz="1800" dirty="0">
                <a:effectLst/>
                <a:latin typeface="LinLibertineT"/>
              </a:rPr>
              <a:t>this</a:t>
            </a:r>
            <a:r>
              <a:rPr lang="zh-CN" altLang="en-US" sz="1800" dirty="0">
                <a:effectLst/>
                <a:latin typeface="LinLibertineT"/>
              </a:rPr>
              <a:t> </a:t>
            </a:r>
            <a:r>
              <a:rPr lang="en-US" altLang="zh-CN" sz="1800" dirty="0">
                <a:effectLst/>
                <a:latin typeface="LinLibertineT"/>
              </a:rPr>
              <a:t>end,</a:t>
            </a:r>
            <a:r>
              <a:rPr lang="zh-CN" altLang="en-US" sz="1800" dirty="0">
                <a:effectLst/>
                <a:latin typeface="LinLibertineT"/>
              </a:rPr>
              <a:t> </a:t>
            </a:r>
            <a:r>
              <a:rPr lang="en-US" altLang="zh-CN" sz="1800" dirty="0">
                <a:effectLst/>
                <a:latin typeface="LinLibertineT"/>
              </a:rPr>
              <a:t>we</a:t>
            </a:r>
            <a:r>
              <a:rPr lang="zh-CN" altLang="en-US" sz="1800" dirty="0">
                <a:effectLst/>
                <a:latin typeface="LinLibertineT"/>
              </a:rPr>
              <a:t> </a:t>
            </a:r>
            <a:r>
              <a:rPr lang="en-US" altLang="zh-CN" sz="1800" dirty="0">
                <a:effectLst/>
                <a:latin typeface="LinLibertineT"/>
              </a:rPr>
              <a:t>propose</a:t>
            </a:r>
            <a:r>
              <a:rPr lang="zh-CN" altLang="en-US" sz="1800" dirty="0">
                <a:effectLst/>
                <a:latin typeface="LinLibertineT"/>
              </a:rPr>
              <a:t> </a:t>
            </a:r>
            <a:r>
              <a:rPr lang="en-US" altLang="zh-CN" sz="1800" dirty="0">
                <a:effectLst/>
                <a:latin typeface="LinLibertineT"/>
              </a:rPr>
              <a:t>to</a:t>
            </a:r>
            <a:r>
              <a:rPr lang="zh-CN" altLang="en-US" sz="1800" dirty="0">
                <a:effectLst/>
                <a:latin typeface="LinLibertineT"/>
              </a:rPr>
              <a:t> </a:t>
            </a:r>
            <a:r>
              <a:rPr lang="en-US" altLang="zh-CN" sz="1800" dirty="0">
                <a:effectLst/>
                <a:latin typeface="LinLibertineT"/>
              </a:rPr>
              <a:t>add</a:t>
            </a:r>
            <a:r>
              <a:rPr lang="zh-CN" altLang="en-US" sz="1800" dirty="0">
                <a:effectLst/>
                <a:latin typeface="LinLibertineT"/>
              </a:rPr>
              <a:t> </a:t>
            </a:r>
            <a:r>
              <a:rPr lang="en-US" altLang="zh-CN" sz="1800" dirty="0">
                <a:effectLst/>
                <a:latin typeface="LinLibertineT"/>
              </a:rPr>
              <a:t>an</a:t>
            </a:r>
            <a:r>
              <a:rPr lang="zh-CN" altLang="en-US" sz="1800" dirty="0">
                <a:effectLst/>
                <a:latin typeface="LinLibertineT"/>
              </a:rPr>
              <a:t> </a:t>
            </a:r>
            <a:r>
              <a:rPr lang="en-US" altLang="zh-CN" sz="1800" dirty="0">
                <a:effectLst/>
                <a:latin typeface="LinLibertineT"/>
              </a:rPr>
              <a:t>auxiliary</a:t>
            </a:r>
            <a:r>
              <a:rPr lang="zh-CN" altLang="en-US" sz="1800" dirty="0">
                <a:effectLst/>
                <a:latin typeface="LinLibertineT"/>
              </a:rPr>
              <a:t> </a:t>
            </a:r>
            <a:r>
              <a:rPr lang="en-US" altLang="zh-CN" sz="1800" dirty="0">
                <a:effectLst/>
                <a:latin typeface="LinLibertineT"/>
              </a:rPr>
              <a:t>contrastive</a:t>
            </a:r>
            <a:r>
              <a:rPr lang="zh-CN" altLang="en-US" sz="1800" dirty="0">
                <a:effectLst/>
                <a:latin typeface="LinLibertineT"/>
              </a:rPr>
              <a:t> </a:t>
            </a:r>
            <a:r>
              <a:rPr lang="en-US" altLang="zh-CN" sz="1800" dirty="0">
                <a:effectLst/>
                <a:latin typeface="LinLibertineT"/>
              </a:rPr>
              <a:t>loss</a:t>
            </a:r>
            <a:r>
              <a:rPr lang="zh-CN" altLang="en-US" sz="1800" dirty="0">
                <a:effectLst/>
                <a:latin typeface="LinLibertineT"/>
              </a:rPr>
              <a:t> </a:t>
            </a:r>
            <a:r>
              <a:rPr lang="en-US" altLang="zh-CN" sz="1800" dirty="0">
                <a:effectLst/>
                <a:latin typeface="LinLibertineT"/>
              </a:rPr>
              <a:t>upon</a:t>
            </a:r>
            <a:r>
              <a:rPr lang="zh-CN" altLang="en-US" sz="1800" dirty="0">
                <a:effectLst/>
                <a:latin typeface="LinLibertineT"/>
              </a:rPr>
              <a:t> </a:t>
            </a:r>
            <a:r>
              <a:rPr lang="en-US" altLang="zh-CN" sz="1800" dirty="0">
                <a:effectLst/>
                <a:latin typeface="LinLibertineT"/>
              </a:rPr>
              <a:t>the</a:t>
            </a:r>
            <a:r>
              <a:rPr lang="zh-CN" altLang="en-US" sz="1800" dirty="0">
                <a:effectLst/>
                <a:latin typeface="LinLibertineT"/>
              </a:rPr>
              <a:t> </a:t>
            </a:r>
            <a:r>
              <a:rPr lang="en-US" altLang="zh-CN" sz="1800" dirty="0">
                <a:effectLst/>
                <a:latin typeface="LinLibertineT"/>
              </a:rPr>
              <a:t>existing</a:t>
            </a:r>
            <a:r>
              <a:rPr lang="zh-CN" altLang="en-US" sz="1800" dirty="0">
                <a:effectLst/>
                <a:latin typeface="LinLibertineT"/>
              </a:rPr>
              <a:t> </a:t>
            </a:r>
            <a:r>
              <a:rPr lang="en-US" altLang="zh-CN" sz="1800" dirty="0">
                <a:effectLst/>
                <a:latin typeface="LinLibertineT"/>
              </a:rPr>
              <a:t>BCE</a:t>
            </a:r>
            <a:r>
              <a:rPr lang="zh-CN" altLang="en-US" sz="1800" dirty="0">
                <a:effectLst/>
                <a:latin typeface="LinLibertineT"/>
              </a:rPr>
              <a:t> </a:t>
            </a:r>
            <a:r>
              <a:rPr lang="en-US" altLang="zh-CN" sz="1800" dirty="0">
                <a:effectLst/>
                <a:latin typeface="LinLibertineT"/>
              </a:rPr>
              <a:t>loss.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dirty="0">
                <a:effectLst/>
                <a:latin typeface="LinLibertineT"/>
              </a:rPr>
              <a:t>We</a:t>
            </a:r>
            <a:r>
              <a:rPr lang="zh-CN" altLang="en-US" sz="1800" dirty="0">
                <a:effectLst/>
                <a:latin typeface="LinLibertineT"/>
              </a:rPr>
              <a:t> </a:t>
            </a:r>
            <a:r>
              <a:rPr lang="en-US" altLang="zh-CN" sz="1800" dirty="0">
                <a:effectLst/>
                <a:latin typeface="LinLibertineT"/>
              </a:rPr>
              <a:t>do</a:t>
            </a:r>
            <a:r>
              <a:rPr lang="zh-CN" altLang="en-US" sz="1800" dirty="0">
                <a:effectLst/>
                <a:latin typeface="LinLibertineT"/>
              </a:rPr>
              <a:t> </a:t>
            </a:r>
            <a:r>
              <a:rPr lang="en-US" altLang="zh-CN" sz="1800" dirty="0">
                <a:effectLst/>
                <a:latin typeface="LinLibertineT"/>
              </a:rPr>
              <a:t>observe</a:t>
            </a:r>
            <a:r>
              <a:rPr lang="zh-CN" altLang="en-US" sz="1800" dirty="0">
                <a:effectLst/>
                <a:latin typeface="LinLibertineT"/>
              </a:rPr>
              <a:t> </a:t>
            </a:r>
            <a:r>
              <a:rPr lang="en-US" altLang="zh-CN" sz="1800" dirty="0">
                <a:effectLst/>
                <a:latin typeface="LinLibertineT"/>
              </a:rPr>
              <a:t>that:</a:t>
            </a:r>
            <a:r>
              <a:rPr lang="zh-CN" altLang="en-US" sz="1800" dirty="0">
                <a:effectLst/>
                <a:latin typeface="LinLibertineT"/>
              </a:rPr>
              <a:t> </a:t>
            </a:r>
            <a:endParaRPr lang="en" altLang="zh-CN" sz="1800" dirty="0">
              <a:effectLst/>
              <a:latin typeface="LinLibertineT"/>
            </a:endParaRPr>
          </a:p>
          <a:p>
            <a:pPr marL="34290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altLang="zh-CN" sz="1800" dirty="0">
                <a:effectLst/>
                <a:latin typeface="LinLibertineT"/>
              </a:rPr>
              <a:t>On</a:t>
            </a:r>
            <a:r>
              <a:rPr lang="zh-CN" altLang="en-US" sz="1800" dirty="0">
                <a:effectLst/>
                <a:latin typeface="LinLibertineT"/>
              </a:rPr>
              <a:t> </a:t>
            </a:r>
            <a:r>
              <a:rPr lang="en-US" altLang="zh-CN" sz="1800" dirty="0">
                <a:effectLst/>
                <a:latin typeface="LinLibertineT"/>
              </a:rPr>
              <a:t>the</a:t>
            </a:r>
            <a:r>
              <a:rPr lang="zh-CN" altLang="en-US" sz="1800" dirty="0">
                <a:effectLst/>
                <a:latin typeface="LinLibertineT"/>
              </a:rPr>
              <a:t> </a:t>
            </a:r>
            <a:r>
              <a:rPr lang="en-US" altLang="zh-CN" sz="1800" dirty="0">
                <a:effectLst/>
                <a:latin typeface="LinLibertineT"/>
              </a:rPr>
              <a:t>testing</a:t>
            </a:r>
            <a:r>
              <a:rPr lang="zh-CN" altLang="en-US" sz="1800" dirty="0">
                <a:effectLst/>
                <a:latin typeface="LinLibertineT"/>
              </a:rPr>
              <a:t> </a:t>
            </a:r>
            <a:r>
              <a:rPr lang="en-US" altLang="zh-CN" sz="1800" dirty="0">
                <a:effectLst/>
                <a:latin typeface="LinLibertineT"/>
              </a:rPr>
              <a:t>data,</a:t>
            </a:r>
            <a:r>
              <a:rPr lang="zh-CN" altLang="en-US" sz="1800" dirty="0">
                <a:effectLst/>
                <a:latin typeface="LinLibertineT"/>
              </a:rPr>
              <a:t> </a:t>
            </a:r>
            <a:r>
              <a:rPr lang="en-US" altLang="zh-CN" sz="1800" dirty="0">
                <a:effectLst/>
                <a:latin typeface="LinLibertineT"/>
              </a:rPr>
              <a:t>it</a:t>
            </a:r>
            <a:r>
              <a:rPr lang="zh-CN" altLang="en-US" sz="1800" dirty="0">
                <a:effectLst/>
                <a:latin typeface="LinLibertineT"/>
              </a:rPr>
              <a:t> </a:t>
            </a:r>
            <a:r>
              <a:rPr lang="en-US" altLang="zh-CN" sz="1800" dirty="0">
                <a:effectLst/>
                <a:latin typeface="LinLibertineT"/>
              </a:rPr>
              <a:t>gets</a:t>
            </a:r>
            <a:r>
              <a:rPr lang="zh-CN" altLang="en-US" sz="1800" dirty="0">
                <a:effectLst/>
                <a:latin typeface="LinLibertineT"/>
              </a:rPr>
              <a:t> </a:t>
            </a:r>
            <a:r>
              <a:rPr lang="en-US" altLang="zh-CN" sz="1800" dirty="0">
                <a:effectLst/>
                <a:latin typeface="LinLibertineT"/>
              </a:rPr>
              <a:t>better</a:t>
            </a:r>
            <a:r>
              <a:rPr lang="zh-CN" altLang="en-US" sz="1800" dirty="0">
                <a:effectLst/>
                <a:latin typeface="LinLibertineT"/>
              </a:rPr>
              <a:t> </a:t>
            </a:r>
            <a:r>
              <a:rPr lang="en-US" altLang="zh-CN" sz="1800" dirty="0">
                <a:effectLst/>
                <a:latin typeface="LinLibertineT"/>
              </a:rPr>
              <a:t>AUC</a:t>
            </a:r>
            <a:r>
              <a:rPr lang="zh-CN" altLang="en-US" sz="1800" dirty="0">
                <a:effectLst/>
                <a:latin typeface="LinLibertineT"/>
              </a:rPr>
              <a:t> </a:t>
            </a:r>
            <a:r>
              <a:rPr lang="en-US" altLang="zh-CN" sz="1800" dirty="0">
                <a:effectLst/>
                <a:latin typeface="LinLibertineT"/>
              </a:rPr>
              <a:t>and</a:t>
            </a:r>
            <a:r>
              <a:rPr lang="zh-CN" altLang="en-US" sz="1800" dirty="0">
                <a:effectLst/>
                <a:latin typeface="LinLibertineT"/>
              </a:rPr>
              <a:t> </a:t>
            </a:r>
            <a:r>
              <a:rPr lang="en-US" altLang="zh-CN" sz="1800" dirty="0">
                <a:effectLst/>
                <a:latin typeface="LinLibertineT"/>
              </a:rPr>
              <a:t>BCE</a:t>
            </a:r>
            <a:r>
              <a:rPr lang="zh-CN" altLang="en-US" sz="1800" dirty="0">
                <a:effectLst/>
                <a:latin typeface="LinLibertineT"/>
              </a:rPr>
              <a:t> </a:t>
            </a:r>
            <a:r>
              <a:rPr lang="en-US" altLang="zh-CN" sz="1800" dirty="0">
                <a:effectLst/>
                <a:latin typeface="LinLibertineT"/>
              </a:rPr>
              <a:t>loss.</a:t>
            </a:r>
          </a:p>
          <a:p>
            <a:pPr marL="34290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altLang="zh-CN" sz="1800" dirty="0">
                <a:effectLst/>
                <a:latin typeface="LinLibertineT"/>
              </a:rPr>
              <a:t>On</a:t>
            </a:r>
            <a:r>
              <a:rPr lang="zh-CN" altLang="en-US" sz="1800" dirty="0">
                <a:effectLst/>
                <a:latin typeface="LinLibertineT"/>
              </a:rPr>
              <a:t> </a:t>
            </a:r>
            <a:r>
              <a:rPr lang="en-US" altLang="zh-CN" sz="1800" dirty="0">
                <a:effectLst/>
                <a:latin typeface="LinLibertineT"/>
              </a:rPr>
              <a:t>the</a:t>
            </a:r>
            <a:r>
              <a:rPr lang="zh-CN" altLang="en-US" sz="1800" dirty="0">
                <a:effectLst/>
                <a:latin typeface="LinLibertineT"/>
              </a:rPr>
              <a:t> </a:t>
            </a:r>
            <a:r>
              <a:rPr lang="en-US" altLang="zh-CN" sz="1800" dirty="0">
                <a:effectLst/>
                <a:latin typeface="LinLibertineT"/>
              </a:rPr>
              <a:t>training,</a:t>
            </a:r>
            <a:r>
              <a:rPr lang="zh-CN" altLang="en-US" sz="1800" dirty="0">
                <a:effectLst/>
                <a:latin typeface="LinLibertineT"/>
              </a:rPr>
              <a:t> </a:t>
            </a:r>
            <a:r>
              <a:rPr lang="en-US" altLang="zh-CN" sz="1800" dirty="0">
                <a:effectLst/>
                <a:latin typeface="LinLibertineT"/>
              </a:rPr>
              <a:t>the</a:t>
            </a:r>
            <a:r>
              <a:rPr lang="zh-CN" altLang="en-US" sz="1800" dirty="0">
                <a:effectLst/>
                <a:latin typeface="LinLibertineT"/>
              </a:rPr>
              <a:t> </a:t>
            </a:r>
            <a:r>
              <a:rPr lang="en-US" altLang="zh-CN" sz="1800" dirty="0">
                <a:effectLst/>
                <a:latin typeface="LinLibertineT"/>
              </a:rPr>
              <a:t>BCE</a:t>
            </a:r>
            <a:r>
              <a:rPr lang="zh-CN" altLang="en-US" sz="1800" dirty="0">
                <a:effectLst/>
                <a:latin typeface="LinLibertineT"/>
              </a:rPr>
              <a:t> </a:t>
            </a:r>
            <a:r>
              <a:rPr lang="en-US" altLang="zh-CN" sz="1800" dirty="0">
                <a:effectLst/>
                <a:latin typeface="LinLibertineT"/>
              </a:rPr>
              <a:t>loss</a:t>
            </a:r>
            <a:r>
              <a:rPr lang="zh-CN" altLang="en-US" sz="1800" dirty="0">
                <a:effectLst/>
                <a:latin typeface="LinLibertineT"/>
              </a:rPr>
              <a:t> </a:t>
            </a:r>
            <a:r>
              <a:rPr lang="en-US" altLang="zh-CN" sz="1800" dirty="0">
                <a:effectLst/>
                <a:latin typeface="LinLibertineT"/>
              </a:rPr>
              <a:t>is</a:t>
            </a:r>
            <a:r>
              <a:rPr lang="zh-CN" altLang="en-US" sz="1800" dirty="0">
                <a:effectLst/>
                <a:latin typeface="LinLibertineT"/>
              </a:rPr>
              <a:t> </a:t>
            </a:r>
            <a:r>
              <a:rPr lang="en-US" altLang="zh-CN" sz="1800" dirty="0">
                <a:effectLst/>
                <a:latin typeface="LinLibertineT"/>
              </a:rPr>
              <a:t>also</a:t>
            </a:r>
            <a:r>
              <a:rPr lang="zh-CN" altLang="en-US" sz="1800" dirty="0">
                <a:effectLst/>
                <a:latin typeface="LinLibertineT"/>
              </a:rPr>
              <a:t> </a:t>
            </a:r>
            <a:r>
              <a:rPr lang="en-US" altLang="zh-CN" sz="1800" dirty="0">
                <a:effectLst/>
                <a:latin typeface="LinLibertineT"/>
              </a:rPr>
              <a:t>decreased</a:t>
            </a:r>
          </a:p>
          <a:p>
            <a:pPr marL="34290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altLang="zh-CN" sz="1800" dirty="0">
                <a:effectLst/>
                <a:latin typeface="LinLibertineT"/>
              </a:rPr>
              <a:t>The</a:t>
            </a:r>
            <a:r>
              <a:rPr lang="zh-CN" altLang="en-US" sz="1800" dirty="0">
                <a:effectLst/>
                <a:latin typeface="LinLibertineT"/>
              </a:rPr>
              <a:t> </a:t>
            </a:r>
            <a:r>
              <a:rPr lang="en-US" altLang="zh-CN" sz="1800" dirty="0">
                <a:effectLst/>
                <a:latin typeface="LinLibertineT"/>
              </a:rPr>
              <a:t>gradient</a:t>
            </a:r>
            <a:r>
              <a:rPr lang="zh-CN" altLang="en-US" sz="1800" dirty="0">
                <a:effectLst/>
                <a:latin typeface="LinLibertineT"/>
              </a:rPr>
              <a:t> </a:t>
            </a:r>
            <a:r>
              <a:rPr lang="en-US" altLang="zh-CN" sz="1800" dirty="0">
                <a:effectLst/>
                <a:latin typeface="LinLibertineT"/>
              </a:rPr>
              <a:t>norm</a:t>
            </a:r>
            <a:r>
              <a:rPr lang="zh-CN" altLang="en-US" sz="1800" dirty="0">
                <a:effectLst/>
                <a:latin typeface="LinLibertineT"/>
              </a:rPr>
              <a:t> </a:t>
            </a:r>
            <a:r>
              <a:rPr lang="en-US" altLang="zh-CN" sz="1800" dirty="0">
                <a:effectLst/>
                <a:latin typeface="LinLibertineT"/>
              </a:rPr>
              <a:t>on</a:t>
            </a:r>
            <a:r>
              <a:rPr lang="zh-CN" altLang="en-US" sz="1800" dirty="0">
                <a:effectLst/>
                <a:latin typeface="LinLibertineT"/>
              </a:rPr>
              <a:t> </a:t>
            </a:r>
            <a:r>
              <a:rPr lang="en-US" altLang="zh-CN" sz="1800" dirty="0">
                <a:effectLst/>
                <a:latin typeface="LinLibertineT"/>
              </a:rPr>
              <a:t>negative</a:t>
            </a:r>
            <a:r>
              <a:rPr lang="zh-CN" altLang="en-US" sz="1800" dirty="0">
                <a:effectLst/>
                <a:latin typeface="LinLibertineT"/>
              </a:rPr>
              <a:t> </a:t>
            </a:r>
            <a:r>
              <a:rPr lang="en-US" altLang="zh-CN" sz="1800" dirty="0">
                <a:effectLst/>
                <a:latin typeface="LinLibertineT"/>
              </a:rPr>
              <a:t>samples</a:t>
            </a:r>
            <a:r>
              <a:rPr lang="zh-CN" altLang="en-US" sz="1800" dirty="0">
                <a:effectLst/>
                <a:latin typeface="LinLibertineT"/>
              </a:rPr>
              <a:t> </a:t>
            </a:r>
            <a:r>
              <a:rPr lang="en-US" altLang="zh-CN" sz="1800" dirty="0">
                <a:effectLst/>
                <a:latin typeface="LinLibertineT"/>
              </a:rPr>
              <a:t>are</a:t>
            </a:r>
            <a:r>
              <a:rPr lang="zh-CN" altLang="en-US" sz="1800" dirty="0">
                <a:effectLst/>
                <a:latin typeface="LinLibertineT"/>
              </a:rPr>
              <a:t> </a:t>
            </a:r>
            <a:r>
              <a:rPr lang="en-US" altLang="zh-CN" sz="1800" dirty="0">
                <a:effectLst/>
                <a:latin typeface="LinLibertineT"/>
              </a:rPr>
              <a:t>larger.</a:t>
            </a:r>
            <a:endParaRPr lang="en" altLang="zh-CN" sz="1800" dirty="0">
              <a:effectLst/>
              <a:latin typeface="LinLibertine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sz="1800" dirty="0">
              <a:effectLst/>
              <a:latin typeface="LinLibertine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dirty="0">
                <a:effectLst/>
                <a:latin typeface="LinLibertineT"/>
              </a:rPr>
              <a:t>This</a:t>
            </a:r>
            <a:r>
              <a:rPr lang="zh-CN" altLang="en-US" sz="1800" dirty="0">
                <a:effectLst/>
                <a:latin typeface="LinLibertineT"/>
              </a:rPr>
              <a:t> </a:t>
            </a:r>
            <a:r>
              <a:rPr lang="en-US" altLang="zh-CN" sz="1800" dirty="0">
                <a:effectLst/>
                <a:latin typeface="LinLibertineT"/>
              </a:rPr>
              <a:t>validates</a:t>
            </a:r>
            <a:r>
              <a:rPr lang="zh-CN" altLang="en-US" sz="1800" dirty="0">
                <a:effectLst/>
                <a:latin typeface="LinLibertineT"/>
              </a:rPr>
              <a:t> </a:t>
            </a:r>
            <a:r>
              <a:rPr lang="en-US" altLang="zh-CN" sz="1800" dirty="0">
                <a:effectLst/>
                <a:latin typeface="LinLibertineT"/>
              </a:rPr>
              <a:t>that</a:t>
            </a:r>
            <a:r>
              <a:rPr lang="zh-CN" altLang="en-US" sz="1800" dirty="0">
                <a:effectLst/>
                <a:latin typeface="LinLibertineT"/>
              </a:rPr>
              <a:t> </a:t>
            </a:r>
            <a:r>
              <a:rPr lang="en-US" altLang="zh-CN" sz="1800" dirty="0">
                <a:effectLst/>
                <a:latin typeface="LinLibertineT"/>
              </a:rPr>
              <a:t>this</a:t>
            </a:r>
            <a:r>
              <a:rPr lang="zh-CN" altLang="en-US" sz="1800" dirty="0">
                <a:effectLst/>
                <a:latin typeface="LinLibertineT"/>
              </a:rPr>
              <a:t> </a:t>
            </a:r>
            <a:r>
              <a:rPr lang="en-US" altLang="zh-CN" sz="1800" dirty="0">
                <a:effectLst/>
                <a:latin typeface="LinLibertineT"/>
              </a:rPr>
              <a:t>method</a:t>
            </a:r>
            <a:r>
              <a:rPr lang="zh-CN" altLang="en-US" sz="1800" dirty="0">
                <a:effectLst/>
                <a:latin typeface="LinLibertineT"/>
              </a:rPr>
              <a:t> </a:t>
            </a:r>
            <a:r>
              <a:rPr lang="en-US" altLang="zh-CN" sz="1800" dirty="0">
                <a:effectLst/>
                <a:latin typeface="LinLibertineT"/>
              </a:rPr>
              <a:t>can</a:t>
            </a:r>
            <a:r>
              <a:rPr lang="zh-CN" altLang="en-US" sz="1800" dirty="0">
                <a:effectLst/>
                <a:latin typeface="LinLibertineT"/>
              </a:rPr>
              <a:t> </a:t>
            </a:r>
            <a:r>
              <a:rPr lang="en-US" altLang="zh-CN" sz="1800" dirty="0">
                <a:effectLst/>
                <a:latin typeface="LinLibertineT"/>
              </a:rPr>
              <a:t>also</a:t>
            </a:r>
            <a:r>
              <a:rPr lang="zh-CN" altLang="en-US" sz="1800" dirty="0">
                <a:effectLst/>
                <a:latin typeface="LinLibertineT"/>
              </a:rPr>
              <a:t> </a:t>
            </a:r>
            <a:r>
              <a:rPr lang="en-US" altLang="zh-CN" sz="1800" dirty="0">
                <a:effectLst/>
                <a:latin typeface="LinLibertineT"/>
              </a:rPr>
              <a:t>resolve</a:t>
            </a:r>
            <a:r>
              <a:rPr lang="zh-CN" altLang="en-US" sz="1800" dirty="0">
                <a:effectLst/>
                <a:latin typeface="LinLibertineT"/>
              </a:rPr>
              <a:t> </a:t>
            </a:r>
            <a:r>
              <a:rPr lang="en-US" altLang="zh-CN" sz="1800" dirty="0">
                <a:effectLst/>
                <a:latin typeface="LinLibertineT"/>
              </a:rPr>
              <a:t>the</a:t>
            </a:r>
            <a:r>
              <a:rPr lang="zh-CN" altLang="en-US" sz="1800" dirty="0">
                <a:effectLst/>
                <a:latin typeface="LinLibertineT"/>
              </a:rPr>
              <a:t> </a:t>
            </a:r>
            <a:r>
              <a:rPr lang="en-US" altLang="zh-CN" sz="1800" dirty="0">
                <a:effectLst/>
                <a:latin typeface="LinLibertineT"/>
              </a:rPr>
              <a:t>gradient</a:t>
            </a:r>
            <a:r>
              <a:rPr lang="zh-CN" altLang="en-US" sz="1800" dirty="0">
                <a:effectLst/>
                <a:latin typeface="LinLibertineT"/>
              </a:rPr>
              <a:t> </a:t>
            </a:r>
            <a:r>
              <a:rPr lang="en-US" altLang="zh-CN" sz="1800" dirty="0">
                <a:effectLst/>
                <a:latin typeface="LinLibertineT"/>
              </a:rPr>
              <a:t>vanishing</a:t>
            </a:r>
            <a:r>
              <a:rPr lang="zh-CN" altLang="en-US" sz="1800" dirty="0">
                <a:effectLst/>
                <a:latin typeface="LinLibertineT"/>
              </a:rPr>
              <a:t> </a:t>
            </a:r>
            <a:r>
              <a:rPr lang="en-US" altLang="zh-CN" sz="1800" dirty="0">
                <a:effectLst/>
                <a:latin typeface="LinLibertineT"/>
              </a:rPr>
              <a:t>challenge</a:t>
            </a:r>
            <a:r>
              <a:rPr lang="zh-CN" altLang="en-US" sz="1800" dirty="0">
                <a:effectLst/>
                <a:latin typeface="LinLibertineT"/>
              </a:rPr>
              <a:t> </a:t>
            </a:r>
            <a:r>
              <a:rPr lang="en-US" altLang="zh-CN" sz="1800" dirty="0">
                <a:effectLst/>
                <a:latin typeface="LinLibertineT"/>
              </a:rPr>
              <a:t>and</a:t>
            </a:r>
            <a:r>
              <a:rPr lang="zh-CN" altLang="en-US" sz="1800" dirty="0">
                <a:effectLst/>
                <a:latin typeface="LinLibertineT"/>
              </a:rPr>
              <a:t> </a:t>
            </a:r>
            <a:r>
              <a:rPr lang="en-US" altLang="zh-CN" sz="1800" dirty="0">
                <a:effectLst/>
                <a:latin typeface="LinLibertineT"/>
              </a:rPr>
              <a:t>improve</a:t>
            </a:r>
            <a:r>
              <a:rPr lang="zh-CN" altLang="en-US" sz="1800" dirty="0">
                <a:effectLst/>
                <a:latin typeface="LinLibertineT"/>
              </a:rPr>
              <a:t> </a:t>
            </a:r>
            <a:r>
              <a:rPr lang="en-US" altLang="zh-CN" sz="1800" dirty="0">
                <a:effectLst/>
                <a:latin typeface="LinLibertineT"/>
              </a:rPr>
              <a:t>the</a:t>
            </a:r>
            <a:r>
              <a:rPr lang="zh-CN" altLang="en-US" sz="1800" dirty="0">
                <a:effectLst/>
                <a:latin typeface="LinLibertineT"/>
              </a:rPr>
              <a:t> </a:t>
            </a:r>
            <a:r>
              <a:rPr lang="en-US" altLang="zh-CN" sz="1800" dirty="0">
                <a:effectLst/>
                <a:latin typeface="LinLibertineT"/>
              </a:rPr>
              <a:t>classification</a:t>
            </a:r>
            <a:r>
              <a:rPr lang="zh-CN" altLang="en-US" sz="1800" dirty="0">
                <a:effectLst/>
                <a:latin typeface="LinLibertineT"/>
              </a:rPr>
              <a:t> </a:t>
            </a:r>
            <a:r>
              <a:rPr lang="en-US" altLang="zh-CN" sz="1800" dirty="0">
                <a:effectLst/>
                <a:latin typeface="LinLibertineT"/>
              </a:rPr>
              <a:t>and</a:t>
            </a:r>
            <a:r>
              <a:rPr lang="zh-CN" altLang="en-US" sz="1800" dirty="0">
                <a:effectLst/>
                <a:latin typeface="LinLibertineT"/>
              </a:rPr>
              <a:t> </a:t>
            </a:r>
            <a:r>
              <a:rPr lang="en-US" altLang="zh-CN" sz="1800" dirty="0">
                <a:effectLst/>
                <a:latin typeface="LinLibertineT"/>
              </a:rPr>
              <a:t>ranking</a:t>
            </a:r>
            <a:r>
              <a:rPr lang="zh-CN" altLang="en-US" sz="1800" dirty="0">
                <a:effectLst/>
                <a:latin typeface="LinLibertineT"/>
              </a:rPr>
              <a:t> </a:t>
            </a:r>
            <a:r>
              <a:rPr lang="en-US" altLang="zh-CN" sz="1800" dirty="0">
                <a:effectLst/>
                <a:latin typeface="LinLibertineT"/>
              </a:rPr>
              <a:t>ability.</a:t>
            </a:r>
            <a:endParaRPr lang="en" altLang="zh-CN" sz="1800" dirty="0">
              <a:effectLst/>
              <a:latin typeface="LinLibertineT"/>
            </a:endParaRPr>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7516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We</a:t>
            </a:r>
            <a:r>
              <a:rPr lang="zh-CN" altLang="en-US" dirty="0"/>
              <a:t> </a:t>
            </a:r>
            <a:r>
              <a:rPr lang="en-US" altLang="zh-CN" dirty="0"/>
              <a:t>deploy</a:t>
            </a:r>
            <a:r>
              <a:rPr lang="zh-CN" altLang="en-US" dirty="0"/>
              <a:t> </a:t>
            </a:r>
            <a:r>
              <a:rPr lang="en-US" altLang="zh-CN" dirty="0"/>
              <a:t>Combined-Pair</a:t>
            </a:r>
            <a:endParaRPr lang="en-US" dirty="0"/>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6743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CTR prediction, which is one of the most critical task in ads recommendation, is usually formulated as a binary classification problem, optimized by a binary-cross entropy loss.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Recently, there is a trend in combining BCE loss with ranking loss, and there are several papers from industry, such as Twitter, </a:t>
            </a:r>
            <a:r>
              <a:rPr lang="en-US" dirty="0" err="1"/>
              <a:t>Abibaba</a:t>
            </a:r>
            <a:r>
              <a:rPr lang="en-US" dirty="0"/>
              <a:t> and Google.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They claim that introducing auxiliary ranking loss helps to improve the ranking ability of the model, which is obvious.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However, there is no research on the impact on the classification ability. And this is the main focus of our paper.</a:t>
            </a:r>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567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study a representative model with BCE-ranking combination loss: the Combined-Pair, which combines the BCE loss with a </a:t>
            </a:r>
            <a:r>
              <a:rPr lang="en-US" dirty="0" err="1"/>
              <a:t>RankNet</a:t>
            </a:r>
            <a:r>
              <a:rPr lang="en-US" dirty="0"/>
              <a:t> loss.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train a model with only BCE loss, namely the BCE method, and the Combined-Pair. And we compare the BCE loss of these two methods on the validation set.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Surprisingly, we have the following interesting finding: </a:t>
            </a:r>
          </a:p>
          <a:p>
            <a:pPr marL="0" lvl="0" indent="0" algn="l" rtl="0">
              <a:spcBef>
                <a:spcPts val="0"/>
              </a:spcBef>
              <a:spcAft>
                <a:spcPts val="0"/>
              </a:spcAft>
              <a:buNone/>
            </a:pPr>
            <a:endParaRPr lang="en-US" dirty="0"/>
          </a:p>
          <a:p>
            <a:pPr marL="0" lvl="0" indent="0" algn="l" rtl="0">
              <a:spcBef>
                <a:spcPts val="0"/>
              </a:spcBef>
              <a:spcAft>
                <a:spcPts val="0"/>
              </a:spcAft>
              <a:buNone/>
            </a:pPr>
            <a:r>
              <a:rPr lang="en" altLang="zh-CN" sz="1100" dirty="0">
                <a:solidFill>
                  <a:schemeClr val="tx1"/>
                </a:solidFill>
              </a:rPr>
              <a:t>Combined-Pair gets </a:t>
            </a:r>
            <a:r>
              <a:rPr lang="en" altLang="zh-CN" sz="1100" b="1" dirty="0">
                <a:solidFill>
                  <a:schemeClr val="tx1"/>
                </a:solidFill>
              </a:rPr>
              <a:t>a lower BCE loss </a:t>
            </a:r>
            <a:r>
              <a:rPr lang="en" altLang="zh-CN" sz="1100" dirty="0">
                <a:solidFill>
                  <a:schemeClr val="tx1"/>
                </a:solidFill>
              </a:rPr>
              <a:t>than the BCE method on the </a:t>
            </a:r>
            <a:r>
              <a:rPr lang="en" altLang="zh-CN" sz="1100" b="1" dirty="0">
                <a:solidFill>
                  <a:schemeClr val="tx1"/>
                </a:solidFill>
              </a:rPr>
              <a:t>validation set</a:t>
            </a:r>
            <a:r>
              <a:rPr lang="en" altLang="zh-CN" sz="1100" dirty="0">
                <a:solidFill>
                  <a:schemeClr val="tx1"/>
                </a:solidFill>
              </a:rPr>
              <a:t>, indicating that </a:t>
            </a:r>
            <a:r>
              <a:rPr lang="en" altLang="zh-CN" sz="1100" b="1" dirty="0">
                <a:solidFill>
                  <a:schemeClr val="tx1"/>
                </a:solidFill>
              </a:rPr>
              <a:t>it </a:t>
            </a:r>
            <a:r>
              <a:rPr lang="en" altLang="zh-CN" sz="1100" b="1" dirty="0">
                <a:solidFill>
                  <a:srgbClr val="00B050"/>
                </a:solidFill>
              </a:rPr>
              <a:t>improves the classification ability </a:t>
            </a:r>
            <a:r>
              <a:rPr lang="en" altLang="zh-CN" sz="1100" b="1" dirty="0">
                <a:solidFill>
                  <a:schemeClr val="tx1"/>
                </a:solidFill>
              </a:rPr>
              <a:t>rather than only the ranking ability</a:t>
            </a:r>
            <a:r>
              <a:rPr lang="en" altLang="zh-CN" sz="1100" dirty="0">
                <a:solidFill>
                  <a:schemeClr val="tx1"/>
                </a:solidFill>
              </a:rPr>
              <a:t>. </a:t>
            </a:r>
            <a:endParaRPr lang="en-US" dirty="0"/>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7006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We are curious why this happen. That is, if this is due to better generalization on the validation loss? Or better optimization on the training set.</a:t>
            </a: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We then analyze the BCE loss of these two methods on the training set, and have a more interesting observation:</a:t>
            </a:r>
          </a:p>
          <a:p>
            <a:pPr marL="0" lvl="0" indent="0" algn="l" rtl="0">
              <a:spcBef>
                <a:spcPts val="0"/>
              </a:spcBef>
              <a:spcAft>
                <a:spcPts val="0"/>
              </a:spcAft>
              <a:buNone/>
            </a:pPr>
            <a:endParaRPr lang="en-US" b="0" dirty="0"/>
          </a:p>
          <a:p>
            <a:pPr marL="0" lvl="0" indent="0" algn="l" rtl="0">
              <a:spcBef>
                <a:spcPts val="0"/>
              </a:spcBef>
              <a:spcAft>
                <a:spcPts val="0"/>
              </a:spcAft>
              <a:buNone/>
            </a:pPr>
            <a:r>
              <a:rPr lang="en" altLang="zh-CN" sz="1100" b="0" dirty="0">
                <a:solidFill>
                  <a:schemeClr val="tx1"/>
                </a:solidFill>
              </a:rPr>
              <a:t>Combined-Pair gets a lower BCE loss than the BCE method on the </a:t>
            </a:r>
            <a:r>
              <a:rPr lang="en" altLang="zh-CN" sz="1100" b="0" dirty="0">
                <a:solidFill>
                  <a:srgbClr val="00B050"/>
                </a:solidFill>
              </a:rPr>
              <a:t>training set</a:t>
            </a:r>
            <a:r>
              <a:rPr lang="en" altLang="zh-CN" sz="1100" b="0" dirty="0">
                <a:solidFill>
                  <a:schemeClr val="tx1"/>
                </a:solidFill>
              </a:rPr>
              <a:t>, indicating that involving an auxiliary ranking loss </a:t>
            </a:r>
            <a:r>
              <a:rPr lang="en" altLang="zh-CN" sz="1100" b="0" dirty="0">
                <a:solidFill>
                  <a:srgbClr val="00B050"/>
                </a:solidFill>
              </a:rPr>
              <a:t>helps the optimization of the BCE loss.</a:t>
            </a:r>
          </a:p>
          <a:p>
            <a:pPr marL="0" lvl="0" indent="0" algn="l" rtl="0">
              <a:spcBef>
                <a:spcPts val="0"/>
              </a:spcBef>
              <a:spcAft>
                <a:spcPts val="0"/>
              </a:spcAft>
              <a:buNone/>
            </a:pPr>
            <a:endParaRPr lang="en" altLang="zh-CN" sz="1100" b="0" dirty="0">
              <a:solidFill>
                <a:srgbClr val="00B050"/>
              </a:solidFill>
            </a:endParaRPr>
          </a:p>
          <a:p>
            <a:pPr marL="0" lvl="0" indent="0" algn="l" rtl="0">
              <a:spcBef>
                <a:spcPts val="0"/>
              </a:spcBef>
              <a:spcAft>
                <a:spcPts val="0"/>
              </a:spcAft>
              <a:buNone/>
            </a:pPr>
            <a:r>
              <a:rPr lang="en" altLang="zh-CN" sz="1100" b="0" dirty="0">
                <a:solidFill>
                  <a:srgbClr val="00B050"/>
                </a:solidFill>
              </a:rPr>
              <a:t>This phenomenon makes us wonder what’s the optimization issue of the BCE method. </a:t>
            </a:r>
          </a:p>
          <a:p>
            <a:pPr marL="0" lvl="0" indent="0" algn="l" rtl="0">
              <a:spcBef>
                <a:spcPts val="0"/>
              </a:spcBef>
              <a:spcAft>
                <a:spcPts val="0"/>
              </a:spcAft>
              <a:buNone/>
            </a:pPr>
            <a:r>
              <a:rPr lang="en" altLang="zh-CN" sz="1100" b="0" dirty="0">
                <a:solidFill>
                  <a:srgbClr val="00B050"/>
                </a:solidFill>
              </a:rPr>
              <a:t>We plot the loss landscape of these two methods, as shown in the right, we found that the loss landscape of BCE methods is quite flat, while the landscape of the Combined-Pair is much steeper.</a:t>
            </a:r>
          </a:p>
          <a:p>
            <a:pPr marL="0" lvl="0" indent="0" algn="l" rtl="0">
              <a:spcBef>
                <a:spcPts val="0"/>
              </a:spcBef>
              <a:spcAft>
                <a:spcPts val="0"/>
              </a:spcAft>
              <a:buNone/>
            </a:pPr>
            <a:endParaRPr lang="en" sz="1100" b="0" dirty="0">
              <a:solidFill>
                <a:srgbClr val="00B050"/>
              </a:solidFill>
            </a:endParaRPr>
          </a:p>
          <a:p>
            <a:pPr marL="0" lvl="0" indent="0" algn="l" rtl="0">
              <a:spcBef>
                <a:spcPts val="0"/>
              </a:spcBef>
              <a:spcAft>
                <a:spcPts val="0"/>
              </a:spcAft>
              <a:buNone/>
            </a:pPr>
            <a:endParaRPr lang="en-US" b="0" dirty="0"/>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3890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t>Observing the flat loss landscape of the BCE method, we then analyze the gradient of the each method.</a:t>
            </a:r>
          </a:p>
          <a:p>
            <a:pPr marL="0" lvl="0" indent="0" algn="l" rtl="0">
              <a:spcBef>
                <a:spcPts val="0"/>
              </a:spcBef>
              <a:spcAft>
                <a:spcPts val="0"/>
              </a:spcAft>
              <a:buNone/>
            </a:pPr>
            <a:r>
              <a:rPr lang="en-US" b="0" i="0" dirty="0"/>
              <a:t>We start with the BCE method, which only has a BCE loss.</a:t>
            </a:r>
          </a:p>
          <a:p>
            <a:pPr marL="0" lvl="0" indent="0" algn="l" rtl="0">
              <a:spcBef>
                <a:spcPts val="0"/>
              </a:spcBef>
              <a:spcAft>
                <a:spcPts val="0"/>
              </a:spcAft>
              <a:buNone/>
            </a:pPr>
            <a:r>
              <a:rPr lang="en-US" b="0" i="0" dirty="0"/>
              <a:t>After simple derivation, we found that the partial gradient of BCE loss to the logit is proportional to the prediction score.</a:t>
            </a:r>
          </a:p>
          <a:p>
            <a:pPr marL="0" lvl="0" indent="0" algn="l" rtl="0">
              <a:spcBef>
                <a:spcPts val="0"/>
              </a:spcBef>
              <a:spcAft>
                <a:spcPts val="0"/>
              </a:spcAft>
              <a:buNone/>
            </a:pPr>
            <a:endParaRPr lang="en-US" b="0" i="0" dirty="0"/>
          </a:p>
          <a:p>
            <a:pPr marL="0" lvl="0" indent="0" algn="l" rtl="0">
              <a:spcBef>
                <a:spcPts val="0"/>
              </a:spcBef>
              <a:spcAft>
                <a:spcPts val="0"/>
              </a:spcAft>
              <a:buNone/>
            </a:pPr>
            <a:r>
              <a:rPr lang="en-US" b="0" i="0" dirty="0"/>
              <a:t>In CTR prediction, there is usually much less positive samples than negative samples, so the </a:t>
            </a:r>
            <a:r>
              <a:rPr lang="en-US" b="0" i="0" dirty="0" err="1"/>
              <a:t>pCTR</a:t>
            </a:r>
            <a:r>
              <a:rPr lang="en-US" b="0" i="0" dirty="0"/>
              <a:t> is usually low.</a:t>
            </a:r>
          </a:p>
          <a:p>
            <a:pPr marL="0" lvl="0" indent="0" algn="l" rtl="0">
              <a:spcBef>
                <a:spcPts val="0"/>
              </a:spcBef>
              <a:spcAft>
                <a:spcPts val="0"/>
              </a:spcAft>
              <a:buNone/>
            </a:pPr>
            <a:r>
              <a:rPr lang="en-US" b="0" i="0" dirty="0"/>
              <a:t>Hence, we conclude with the following finding: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sz="1100" b="0" i="0" dirty="0">
              <a:solidFill>
                <a:srgbClr val="000000"/>
              </a:solidFill>
              <a:latin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ltLang="zh-CN" sz="1100" b="0" i="0" dirty="0">
                <a:solidFill>
                  <a:schemeClr val="tx1"/>
                </a:solidFill>
                <a:latin typeface="LinLibertineTI"/>
              </a:rPr>
              <a:t>When positive feedback is sparse, the </a:t>
            </a:r>
            <a:r>
              <a:rPr lang="en" altLang="zh-CN" sz="1100" b="0" i="0" dirty="0">
                <a:solidFill>
                  <a:srgbClr val="FF0000"/>
                </a:solidFill>
                <a:latin typeface="LinLibertineTI"/>
              </a:rPr>
              <a:t>gradients of negative samples vanish </a:t>
            </a:r>
            <a:r>
              <a:rPr lang="en" altLang="zh-CN" sz="1100" b="0" i="0" dirty="0">
                <a:solidFill>
                  <a:schemeClr val="tx1"/>
                </a:solidFill>
                <a:latin typeface="LinLibertineTI"/>
              </a:rPr>
              <a:t>since they are proportional to the estimated positive rates, which are small in an unbiased estimator. </a:t>
            </a:r>
            <a:endParaRPr lang="en" altLang="zh-CN" sz="1100" b="0" i="0"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ltLang="zh-CN" sz="1100" b="0" i="0" dirty="0">
                <a:solidFill>
                  <a:srgbClr val="000000"/>
                </a:solidFill>
                <a:latin typeface="LinLibertineTI"/>
              </a:rPr>
              <a:t>We refer to this as gradient vanishing of negative samples under sparse positive feedback. </a:t>
            </a:r>
          </a:p>
          <a:p>
            <a:pPr marL="0" lvl="0" indent="0" algn="l" rtl="0">
              <a:spcBef>
                <a:spcPts val="0"/>
              </a:spcBef>
              <a:spcAft>
                <a:spcPts val="0"/>
              </a:spcAft>
              <a:buNone/>
            </a:pPr>
            <a:endParaRPr lang="en-US" b="0" i="0" dirty="0"/>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0920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we also analyze the gradients of positive samples.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found that their gradients are proportional to the 1-pCTR, which is a quite large value since </a:t>
            </a:r>
            <a:r>
              <a:rPr lang="en-US" dirty="0" err="1"/>
              <a:t>pCTR</a:t>
            </a:r>
            <a:r>
              <a:rPr lang="en-US" dirty="0"/>
              <a:t> is low.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Therefore, positive samples don’t suffer from gradient vanishing as negative samples do.</a:t>
            </a:r>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0340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then analyze the gradients of negative samples in the Combined-Pair loss.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found that the negative sample gradients are proportional to sigma(z^- - z^+).</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It’s large than sigma(z^-) since z^+ is usually a negative value since the prediction score should be less than 0.5 in CTR scenarios.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conclude with the following finding:</a:t>
            </a:r>
          </a:p>
          <a:p>
            <a:pPr marL="0" lvl="0" indent="0" algn="l" rtl="0">
              <a:spcBef>
                <a:spcPts val="0"/>
              </a:spcBef>
              <a:spcAft>
                <a:spcPts val="0"/>
              </a:spcAft>
              <a:buNone/>
            </a:pPr>
            <a:endParaRPr lang="en-US" dirty="0"/>
          </a:p>
          <a:p>
            <a:pPr marL="0" lvl="0" indent="0" algn="l" rtl="0">
              <a:spcBef>
                <a:spcPts val="0"/>
              </a:spcBef>
              <a:spcAft>
                <a:spcPts val="0"/>
              </a:spcAft>
              <a:buNone/>
            </a:pPr>
            <a:r>
              <a:rPr lang="en" altLang="zh-CN" sz="1100" dirty="0">
                <a:solidFill>
                  <a:schemeClr val="tx1"/>
                </a:solidFill>
              </a:rPr>
              <a:t>When positive feedback is sparse, Combined-Pair has </a:t>
            </a:r>
            <a:r>
              <a:rPr lang="en" altLang="zh-CN" sz="1100" b="1" dirty="0">
                <a:solidFill>
                  <a:srgbClr val="00B050"/>
                </a:solidFill>
              </a:rPr>
              <a:t>larger gradients </a:t>
            </a:r>
            <a:r>
              <a:rPr lang="en" altLang="zh-CN" sz="1100" dirty="0">
                <a:solidFill>
                  <a:schemeClr val="tx1"/>
                </a:solidFill>
              </a:rPr>
              <a:t>for negative samples than the BCE method. </a:t>
            </a:r>
            <a:r>
              <a:rPr lang="en-US" dirty="0"/>
              <a:t> </a:t>
            </a:r>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5950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then analyze the gradients of negative samples in the Combined-Pair loss.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found that the negative sample gradients are proportional to sigma(z^- - z^+).</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It’s large than sigma(z^-) since z^+ is usually a negative value since the prediction score should be less than 0.5 in CTR scenarios.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conclude with the following finding:</a:t>
            </a:r>
          </a:p>
          <a:p>
            <a:pPr marL="0" lvl="0" indent="0" algn="l" rtl="0">
              <a:spcBef>
                <a:spcPts val="0"/>
              </a:spcBef>
              <a:spcAft>
                <a:spcPts val="0"/>
              </a:spcAft>
              <a:buNone/>
            </a:pPr>
            <a:endParaRPr lang="en-US" dirty="0"/>
          </a:p>
          <a:p>
            <a:pPr marL="0" lvl="0" indent="0" algn="l" rtl="0">
              <a:spcBef>
                <a:spcPts val="0"/>
              </a:spcBef>
              <a:spcAft>
                <a:spcPts val="0"/>
              </a:spcAft>
              <a:buNone/>
            </a:pPr>
            <a:r>
              <a:rPr lang="en" altLang="zh-CN" sz="1100" dirty="0">
                <a:solidFill>
                  <a:schemeClr val="tx1"/>
                </a:solidFill>
              </a:rPr>
              <a:t>When positive feedback is sparse, Combined-Pair has </a:t>
            </a:r>
            <a:r>
              <a:rPr lang="en" altLang="zh-CN" sz="1100" b="1" dirty="0">
                <a:solidFill>
                  <a:srgbClr val="00B050"/>
                </a:solidFill>
              </a:rPr>
              <a:t>larger gradients </a:t>
            </a:r>
            <a:r>
              <a:rPr lang="en" altLang="zh-CN" sz="1100" dirty="0">
                <a:solidFill>
                  <a:schemeClr val="tx1"/>
                </a:solidFill>
              </a:rPr>
              <a:t>for negative samples than the BCE method. </a:t>
            </a:r>
            <a:r>
              <a:rPr lang="en-US" dirty="0"/>
              <a:t> </a:t>
            </a:r>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0752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we’re going to discuss our experiment details.</a:t>
            </a:r>
          </a:p>
          <a:p>
            <a:pPr marL="0" lvl="0" indent="0" algn="l" rtl="0">
              <a:spcBef>
                <a:spcPts val="0"/>
              </a:spcBef>
              <a:spcAft>
                <a:spcPts val="0"/>
              </a:spcAft>
              <a:buNone/>
            </a:pPr>
            <a:r>
              <a:rPr lang="en-US" dirty="0"/>
              <a:t>We are using DCN V2 as the backbone model implemented in </a:t>
            </a:r>
            <a:r>
              <a:rPr lang="en-US" dirty="0" err="1"/>
              <a:t>FuxiCTR</a:t>
            </a:r>
            <a:r>
              <a:rPr lang="en-US" dirty="0"/>
              <a:t>, with the same </a:t>
            </a:r>
            <a:r>
              <a:rPr lang="en-US" dirty="0" err="1"/>
              <a:t>seting</a:t>
            </a:r>
            <a:r>
              <a:rPr lang="en-US" dirty="0"/>
              <a:t> as BARS.</a:t>
            </a:r>
          </a:p>
          <a:p>
            <a:pPr marL="0" lvl="0" indent="0" algn="l" rtl="0">
              <a:spcBef>
                <a:spcPts val="0"/>
              </a:spcBef>
              <a:spcAft>
                <a:spcPts val="0"/>
              </a:spcAft>
              <a:buNone/>
            </a:pPr>
            <a:r>
              <a:rPr lang="en-US" dirty="0"/>
              <a:t>We choose the Criteo x1 dataset.</a:t>
            </a:r>
          </a:p>
          <a:p>
            <a:pPr marL="0" lvl="0" indent="0" algn="l" rtl="0">
              <a:spcBef>
                <a:spcPts val="0"/>
              </a:spcBef>
              <a:spcAft>
                <a:spcPts val="0"/>
              </a:spcAft>
              <a:buNone/>
            </a:pPr>
            <a:r>
              <a:rPr lang="en-US" dirty="0"/>
              <a:t>Please note that the Criteo dataset is down sampled with its negative samples, so the CTR of this dataset is not low, which is different from the real-world scenario.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recover the sparse positive scenario, we assign a weight for all positive samples in the loss.</a:t>
            </a:r>
          </a:p>
          <a:p>
            <a:pPr marL="0" lvl="0" indent="0" algn="l" rtl="0">
              <a:spcBef>
                <a:spcPts val="0"/>
              </a:spcBef>
              <a:spcAft>
                <a:spcPts val="0"/>
              </a:spcAft>
              <a:buNone/>
            </a:pPr>
            <a:r>
              <a:rPr lang="en-US" dirty="0"/>
              <a:t>We set the weight value less than 1 to simulate the real-world sparse positive feedback scenario.</a:t>
            </a:r>
            <a:endParaRPr dirty="0"/>
          </a:p>
        </p:txBody>
      </p:sp>
      <p:sp>
        <p:nvSpPr>
          <p:cNvPr id="140" name="Google Shape;14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1179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38"/>
        <p:cNvGrpSpPr/>
        <p:nvPr/>
      </p:nvGrpSpPr>
      <p:grpSpPr>
        <a:xfrm>
          <a:off x="0" y="0"/>
          <a:ext cx="0" cy="0"/>
          <a:chOff x="0" y="0"/>
          <a:chExt cx="0" cy="0"/>
        </a:xfrm>
      </p:grpSpPr>
      <p:sp>
        <p:nvSpPr>
          <p:cNvPr id="39" name="Google Shape;39;p33"/>
          <p:cNvSpPr>
            <a:spLocks noGrp="1"/>
          </p:cNvSpPr>
          <p:nvPr>
            <p:ph type="pic" idx="2"/>
          </p:nvPr>
        </p:nvSpPr>
        <p:spPr>
          <a:xfrm>
            <a:off x="4486275" y="1562100"/>
            <a:ext cx="3219600" cy="3733800"/>
          </a:xfrm>
          <a:prstGeom prst="rect">
            <a:avLst/>
          </a:prstGeom>
          <a:solidFill>
            <a:schemeClr val="lt1"/>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40"/>
        <p:cNvGrpSpPr/>
        <p:nvPr/>
      </p:nvGrpSpPr>
      <p:grpSpPr>
        <a:xfrm>
          <a:off x="0" y="0"/>
          <a:ext cx="0" cy="0"/>
          <a:chOff x="0" y="0"/>
          <a:chExt cx="0" cy="0"/>
        </a:xfrm>
      </p:grpSpPr>
      <p:sp>
        <p:nvSpPr>
          <p:cNvPr id="41" name="Google Shape;41;p34"/>
          <p:cNvSpPr>
            <a:spLocks noGrp="1"/>
          </p:cNvSpPr>
          <p:nvPr>
            <p:ph type="pic" idx="2"/>
          </p:nvPr>
        </p:nvSpPr>
        <p:spPr>
          <a:xfrm>
            <a:off x="3735256" y="3429000"/>
            <a:ext cx="2360700" cy="2499000"/>
          </a:xfrm>
          <a:prstGeom prst="rect">
            <a:avLst/>
          </a:prstGeom>
          <a:solidFill>
            <a:schemeClr val="lt1"/>
          </a:solidFill>
          <a:ln>
            <a:noFill/>
          </a:ln>
        </p:spPr>
      </p:sp>
      <p:sp>
        <p:nvSpPr>
          <p:cNvPr id="42" name="Google Shape;42;p34"/>
          <p:cNvSpPr>
            <a:spLocks noGrp="1"/>
          </p:cNvSpPr>
          <p:nvPr>
            <p:ph type="pic" idx="3"/>
          </p:nvPr>
        </p:nvSpPr>
        <p:spPr>
          <a:xfrm>
            <a:off x="6096000" y="930126"/>
            <a:ext cx="2360700" cy="249900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43"/>
        <p:cNvGrpSpPr/>
        <p:nvPr/>
      </p:nvGrpSpPr>
      <p:grpSpPr>
        <a:xfrm>
          <a:off x="0" y="0"/>
          <a:ext cx="0" cy="0"/>
          <a:chOff x="0" y="0"/>
          <a:chExt cx="0" cy="0"/>
        </a:xfrm>
      </p:grpSpPr>
      <p:sp>
        <p:nvSpPr>
          <p:cNvPr id="44" name="Google Shape;44;p35"/>
          <p:cNvSpPr>
            <a:spLocks noGrp="1"/>
          </p:cNvSpPr>
          <p:nvPr>
            <p:ph type="pic" idx="2"/>
          </p:nvPr>
        </p:nvSpPr>
        <p:spPr>
          <a:xfrm>
            <a:off x="3891534" y="0"/>
            <a:ext cx="5334000" cy="3276600"/>
          </a:xfrm>
          <a:prstGeom prst="rect">
            <a:avLst/>
          </a:prstGeom>
          <a:solidFill>
            <a:schemeClr val="lt1"/>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45"/>
        <p:cNvGrpSpPr/>
        <p:nvPr/>
      </p:nvGrpSpPr>
      <p:grpSpPr>
        <a:xfrm>
          <a:off x="0" y="0"/>
          <a:ext cx="0" cy="0"/>
          <a:chOff x="0" y="0"/>
          <a:chExt cx="0" cy="0"/>
        </a:xfrm>
      </p:grpSpPr>
      <p:sp>
        <p:nvSpPr>
          <p:cNvPr id="46" name="Google Shape;46;p36"/>
          <p:cNvSpPr>
            <a:spLocks noGrp="1"/>
          </p:cNvSpPr>
          <p:nvPr>
            <p:ph type="pic" idx="2"/>
          </p:nvPr>
        </p:nvSpPr>
        <p:spPr>
          <a:xfrm>
            <a:off x="6096000" y="3429000"/>
            <a:ext cx="6096000" cy="3429000"/>
          </a:xfrm>
          <a:prstGeom prst="rect">
            <a:avLst/>
          </a:prstGeom>
          <a:solidFill>
            <a:schemeClr val="lt1"/>
          </a:solidFill>
          <a:ln>
            <a:noFill/>
          </a:ln>
        </p:spPr>
      </p:sp>
      <p:sp>
        <p:nvSpPr>
          <p:cNvPr id="47" name="Google Shape;47;p36"/>
          <p:cNvSpPr>
            <a:spLocks noGrp="1"/>
          </p:cNvSpPr>
          <p:nvPr>
            <p:ph type="pic" idx="3"/>
          </p:nvPr>
        </p:nvSpPr>
        <p:spPr>
          <a:xfrm>
            <a:off x="6096000" y="0"/>
            <a:ext cx="6096000" cy="3429000"/>
          </a:xfrm>
          <a:prstGeom prst="rect">
            <a:avLst/>
          </a:prstGeom>
          <a:solidFill>
            <a:schemeClr val="lt1"/>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48"/>
        <p:cNvGrpSpPr/>
        <p:nvPr/>
      </p:nvGrpSpPr>
      <p:grpSpPr>
        <a:xfrm>
          <a:off x="0" y="0"/>
          <a:ext cx="0" cy="0"/>
          <a:chOff x="0" y="0"/>
          <a:chExt cx="0" cy="0"/>
        </a:xfrm>
      </p:grpSpPr>
      <p:sp>
        <p:nvSpPr>
          <p:cNvPr id="49" name="Google Shape;49;p37"/>
          <p:cNvSpPr>
            <a:spLocks noGrp="1"/>
          </p:cNvSpPr>
          <p:nvPr>
            <p:ph type="pic" idx="2"/>
          </p:nvPr>
        </p:nvSpPr>
        <p:spPr>
          <a:xfrm>
            <a:off x="2754190" y="0"/>
            <a:ext cx="5106000" cy="3429000"/>
          </a:xfrm>
          <a:prstGeom prst="rect">
            <a:avLst/>
          </a:prstGeom>
          <a:solidFill>
            <a:schemeClr val="lt1"/>
          </a:solidFill>
          <a:ln>
            <a:noFill/>
          </a:ln>
        </p:spPr>
      </p:sp>
      <p:sp>
        <p:nvSpPr>
          <p:cNvPr id="50" name="Google Shape;50;p37"/>
          <p:cNvSpPr>
            <a:spLocks noGrp="1"/>
          </p:cNvSpPr>
          <p:nvPr>
            <p:ph type="pic" idx="3"/>
          </p:nvPr>
        </p:nvSpPr>
        <p:spPr>
          <a:xfrm>
            <a:off x="2754190" y="3429000"/>
            <a:ext cx="2644200" cy="3429000"/>
          </a:xfrm>
          <a:prstGeom prst="rect">
            <a:avLst/>
          </a:prstGeom>
          <a:solidFill>
            <a:schemeClr val="lt1"/>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6_Custom Layout">
  <p:cSld name="16_Custom Layout">
    <p:spTree>
      <p:nvGrpSpPr>
        <p:cNvPr id="1" name="Shape 51"/>
        <p:cNvGrpSpPr/>
        <p:nvPr/>
      </p:nvGrpSpPr>
      <p:grpSpPr>
        <a:xfrm>
          <a:off x="0" y="0"/>
          <a:ext cx="0" cy="0"/>
          <a:chOff x="0" y="0"/>
          <a:chExt cx="0" cy="0"/>
        </a:xfrm>
      </p:grpSpPr>
      <p:sp>
        <p:nvSpPr>
          <p:cNvPr id="52" name="Google Shape;52;p38"/>
          <p:cNvSpPr>
            <a:spLocks noGrp="1"/>
          </p:cNvSpPr>
          <p:nvPr>
            <p:ph type="pic" idx="2"/>
          </p:nvPr>
        </p:nvSpPr>
        <p:spPr>
          <a:xfrm>
            <a:off x="0" y="709448"/>
            <a:ext cx="2351400" cy="2719500"/>
          </a:xfrm>
          <a:prstGeom prst="rect">
            <a:avLst/>
          </a:prstGeom>
          <a:solidFill>
            <a:schemeClr val="lt1"/>
          </a:solidFill>
          <a:ln>
            <a:noFill/>
          </a:ln>
        </p:spPr>
      </p:sp>
      <p:sp>
        <p:nvSpPr>
          <p:cNvPr id="53" name="Google Shape;53;p38"/>
          <p:cNvSpPr>
            <a:spLocks noGrp="1"/>
          </p:cNvSpPr>
          <p:nvPr>
            <p:ph type="pic" idx="3"/>
          </p:nvPr>
        </p:nvSpPr>
        <p:spPr>
          <a:xfrm>
            <a:off x="0" y="3429000"/>
            <a:ext cx="2351400" cy="2719500"/>
          </a:xfrm>
          <a:prstGeom prst="rect">
            <a:avLst/>
          </a:prstGeom>
          <a:solidFill>
            <a:schemeClr val="lt1"/>
          </a:solidFill>
          <a:ln>
            <a:noFill/>
          </a:ln>
        </p:spPr>
      </p:sp>
      <p:sp>
        <p:nvSpPr>
          <p:cNvPr id="54" name="Google Shape;54;p38"/>
          <p:cNvSpPr>
            <a:spLocks noGrp="1"/>
          </p:cNvSpPr>
          <p:nvPr>
            <p:ph type="pic" idx="4"/>
          </p:nvPr>
        </p:nvSpPr>
        <p:spPr>
          <a:xfrm>
            <a:off x="5878286" y="709448"/>
            <a:ext cx="2351400" cy="2719500"/>
          </a:xfrm>
          <a:prstGeom prst="rect">
            <a:avLst/>
          </a:prstGeom>
          <a:solidFill>
            <a:schemeClr val="lt1"/>
          </a:solidFill>
          <a:ln>
            <a:noFill/>
          </a:ln>
        </p:spPr>
      </p:sp>
      <p:sp>
        <p:nvSpPr>
          <p:cNvPr id="55" name="Google Shape;55;p38"/>
          <p:cNvSpPr>
            <a:spLocks noGrp="1"/>
          </p:cNvSpPr>
          <p:nvPr>
            <p:ph type="pic" idx="5"/>
          </p:nvPr>
        </p:nvSpPr>
        <p:spPr>
          <a:xfrm>
            <a:off x="5878286" y="3429000"/>
            <a:ext cx="2351400" cy="271950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 name="Shape 56"/>
        <p:cNvGrpSpPr/>
        <p:nvPr/>
      </p:nvGrpSpPr>
      <p:grpSpPr>
        <a:xfrm>
          <a:off x="0" y="0"/>
          <a:ext cx="0" cy="0"/>
          <a:chOff x="0" y="0"/>
          <a:chExt cx="0" cy="0"/>
        </a:xfrm>
      </p:grpSpPr>
      <p:sp>
        <p:nvSpPr>
          <p:cNvPr id="57" name="Google Shape;57;p39"/>
          <p:cNvSpPr>
            <a:spLocks noGrp="1"/>
          </p:cNvSpPr>
          <p:nvPr>
            <p:ph type="pic" idx="2"/>
          </p:nvPr>
        </p:nvSpPr>
        <p:spPr>
          <a:xfrm flipH="1">
            <a:off x="4905525" y="2275870"/>
            <a:ext cx="2381100" cy="2353200"/>
          </a:xfrm>
          <a:prstGeom prst="rect">
            <a:avLst/>
          </a:prstGeom>
          <a:solidFill>
            <a:schemeClr val="lt1"/>
          </a:solidFill>
          <a:ln>
            <a:noFill/>
          </a:ln>
        </p:spPr>
      </p:sp>
      <p:sp>
        <p:nvSpPr>
          <p:cNvPr id="58" name="Google Shape;58;p39"/>
          <p:cNvSpPr>
            <a:spLocks noGrp="1"/>
          </p:cNvSpPr>
          <p:nvPr>
            <p:ph type="pic" idx="3"/>
          </p:nvPr>
        </p:nvSpPr>
        <p:spPr>
          <a:xfrm>
            <a:off x="2021416" y="1099230"/>
            <a:ext cx="2381400" cy="2353200"/>
          </a:xfrm>
          <a:prstGeom prst="rect">
            <a:avLst/>
          </a:prstGeom>
          <a:solidFill>
            <a:schemeClr val="lt1"/>
          </a:solidFill>
          <a:ln>
            <a:noFill/>
          </a:ln>
        </p:spPr>
      </p:sp>
      <p:sp>
        <p:nvSpPr>
          <p:cNvPr id="59" name="Google Shape;59;p39"/>
          <p:cNvSpPr>
            <a:spLocks noGrp="1"/>
          </p:cNvSpPr>
          <p:nvPr>
            <p:ph type="pic" idx="4"/>
          </p:nvPr>
        </p:nvSpPr>
        <p:spPr>
          <a:xfrm flipH="1">
            <a:off x="7789484" y="3452510"/>
            <a:ext cx="2381100" cy="235320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8_Custom Layout">
  <p:cSld name="18_Custom Layout">
    <p:spTree>
      <p:nvGrpSpPr>
        <p:cNvPr id="1" name="Shape 60"/>
        <p:cNvGrpSpPr/>
        <p:nvPr/>
      </p:nvGrpSpPr>
      <p:grpSpPr>
        <a:xfrm>
          <a:off x="0" y="0"/>
          <a:ext cx="0" cy="0"/>
          <a:chOff x="0" y="0"/>
          <a:chExt cx="0" cy="0"/>
        </a:xfrm>
      </p:grpSpPr>
      <p:sp>
        <p:nvSpPr>
          <p:cNvPr id="61" name="Google Shape;61;p40"/>
          <p:cNvSpPr>
            <a:spLocks noGrp="1"/>
          </p:cNvSpPr>
          <p:nvPr>
            <p:ph type="pic" idx="2"/>
          </p:nvPr>
        </p:nvSpPr>
        <p:spPr>
          <a:xfrm>
            <a:off x="0" y="0"/>
            <a:ext cx="6185700" cy="3429000"/>
          </a:xfrm>
          <a:prstGeom prst="rect">
            <a:avLst/>
          </a:prstGeom>
          <a:solidFill>
            <a:schemeClr val="lt1"/>
          </a:solidFill>
          <a:ln>
            <a:noFill/>
          </a:ln>
        </p:spPr>
      </p:sp>
      <p:sp>
        <p:nvSpPr>
          <p:cNvPr id="62" name="Google Shape;62;p40"/>
          <p:cNvSpPr>
            <a:spLocks noGrp="1"/>
          </p:cNvSpPr>
          <p:nvPr>
            <p:ph type="pic" idx="3"/>
          </p:nvPr>
        </p:nvSpPr>
        <p:spPr>
          <a:xfrm>
            <a:off x="0" y="3429000"/>
            <a:ext cx="3092700" cy="3429000"/>
          </a:xfrm>
          <a:prstGeom prst="rect">
            <a:avLst/>
          </a:prstGeom>
          <a:solidFill>
            <a:schemeClr val="lt1"/>
          </a:solidFill>
          <a:ln>
            <a:noFill/>
          </a:ln>
        </p:spPr>
      </p:sp>
      <p:sp>
        <p:nvSpPr>
          <p:cNvPr id="63" name="Google Shape;63;p40"/>
          <p:cNvSpPr>
            <a:spLocks noGrp="1"/>
          </p:cNvSpPr>
          <p:nvPr>
            <p:ph type="pic" idx="4"/>
          </p:nvPr>
        </p:nvSpPr>
        <p:spPr>
          <a:xfrm>
            <a:off x="3092824" y="3429000"/>
            <a:ext cx="3092700" cy="342900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9_Custom Layout">
  <p:cSld name="19_Custom Layout">
    <p:spTree>
      <p:nvGrpSpPr>
        <p:cNvPr id="1" name="Shape 64"/>
        <p:cNvGrpSpPr/>
        <p:nvPr/>
      </p:nvGrpSpPr>
      <p:grpSpPr>
        <a:xfrm>
          <a:off x="0" y="0"/>
          <a:ext cx="0" cy="0"/>
          <a:chOff x="0" y="0"/>
          <a:chExt cx="0" cy="0"/>
        </a:xfrm>
      </p:grpSpPr>
      <p:sp>
        <p:nvSpPr>
          <p:cNvPr id="65" name="Google Shape;65;p41"/>
          <p:cNvSpPr>
            <a:spLocks noGrp="1"/>
          </p:cNvSpPr>
          <p:nvPr>
            <p:ph type="pic" idx="2"/>
          </p:nvPr>
        </p:nvSpPr>
        <p:spPr>
          <a:xfrm>
            <a:off x="0" y="0"/>
            <a:ext cx="3429000" cy="3791100"/>
          </a:xfrm>
          <a:prstGeom prst="rect">
            <a:avLst/>
          </a:prstGeom>
          <a:solidFill>
            <a:schemeClr val="lt1"/>
          </a:solidFill>
          <a:ln>
            <a:noFill/>
          </a:ln>
        </p:spPr>
      </p:sp>
      <p:sp>
        <p:nvSpPr>
          <p:cNvPr id="66" name="Google Shape;66;p41"/>
          <p:cNvSpPr>
            <a:spLocks noGrp="1"/>
          </p:cNvSpPr>
          <p:nvPr>
            <p:ph type="pic" idx="3"/>
          </p:nvPr>
        </p:nvSpPr>
        <p:spPr>
          <a:xfrm>
            <a:off x="3429000" y="0"/>
            <a:ext cx="3429000" cy="3791100"/>
          </a:xfrm>
          <a:prstGeom prst="rect">
            <a:avLst/>
          </a:prstGeom>
          <a:solidFill>
            <a:schemeClr val="lt1"/>
          </a:solidFill>
          <a:ln>
            <a:noFill/>
          </a:ln>
        </p:spPr>
      </p:sp>
      <p:sp>
        <p:nvSpPr>
          <p:cNvPr id="67" name="Google Shape;67;p41"/>
          <p:cNvSpPr>
            <a:spLocks noGrp="1"/>
          </p:cNvSpPr>
          <p:nvPr>
            <p:ph type="pic" idx="4"/>
          </p:nvPr>
        </p:nvSpPr>
        <p:spPr>
          <a:xfrm>
            <a:off x="6858000" y="3790950"/>
            <a:ext cx="3429000" cy="3067200"/>
          </a:xfrm>
          <a:prstGeom prst="rect">
            <a:avLst/>
          </a:prstGeom>
          <a:solidFill>
            <a:schemeClr val="lt1"/>
          </a:solidFill>
          <a:ln>
            <a:noFill/>
          </a:ln>
        </p:spPr>
      </p:sp>
      <p:sp>
        <p:nvSpPr>
          <p:cNvPr id="68" name="Google Shape;68;p41"/>
          <p:cNvSpPr>
            <a:spLocks noGrp="1"/>
          </p:cNvSpPr>
          <p:nvPr>
            <p:ph type="pic" idx="5"/>
          </p:nvPr>
        </p:nvSpPr>
        <p:spPr>
          <a:xfrm>
            <a:off x="10287000" y="3790950"/>
            <a:ext cx="1905000" cy="3067200"/>
          </a:xfrm>
          <a:prstGeom prst="rect">
            <a:avLst/>
          </a:prstGeom>
          <a:solidFill>
            <a:schemeClr val="lt1"/>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0_Custom Layout">
  <p:cSld name="20_Custom Layout">
    <p:spTree>
      <p:nvGrpSpPr>
        <p:cNvPr id="1" name="Shape 69"/>
        <p:cNvGrpSpPr/>
        <p:nvPr/>
      </p:nvGrpSpPr>
      <p:grpSpPr>
        <a:xfrm>
          <a:off x="0" y="0"/>
          <a:ext cx="0" cy="0"/>
          <a:chOff x="0" y="0"/>
          <a:chExt cx="0" cy="0"/>
        </a:xfrm>
      </p:grpSpPr>
      <p:sp>
        <p:nvSpPr>
          <p:cNvPr id="70" name="Google Shape;70;p42"/>
          <p:cNvSpPr>
            <a:spLocks noGrp="1"/>
          </p:cNvSpPr>
          <p:nvPr>
            <p:ph type="pic" idx="2"/>
          </p:nvPr>
        </p:nvSpPr>
        <p:spPr>
          <a:xfrm>
            <a:off x="1181100" y="250"/>
            <a:ext cx="4515000" cy="3496800"/>
          </a:xfrm>
          <a:prstGeom prst="rect">
            <a:avLst/>
          </a:prstGeom>
          <a:solidFill>
            <a:schemeClr val="lt1"/>
          </a:solidFill>
          <a:ln>
            <a:noFill/>
          </a:ln>
        </p:spPr>
      </p:sp>
      <p:sp>
        <p:nvSpPr>
          <p:cNvPr id="71" name="Google Shape;71;p42"/>
          <p:cNvSpPr>
            <a:spLocks noGrp="1"/>
          </p:cNvSpPr>
          <p:nvPr>
            <p:ph type="pic" idx="3"/>
          </p:nvPr>
        </p:nvSpPr>
        <p:spPr>
          <a:xfrm>
            <a:off x="3333750" y="3533775"/>
            <a:ext cx="2362200" cy="3324300"/>
          </a:xfrm>
          <a:prstGeom prst="rect">
            <a:avLst/>
          </a:prstGeom>
          <a:solidFill>
            <a:schemeClr val="lt1"/>
          </a:solidFill>
          <a:ln>
            <a:noFill/>
          </a:ln>
        </p:spPr>
      </p:sp>
      <p:sp>
        <p:nvSpPr>
          <p:cNvPr id="72" name="Google Shape;72;p42"/>
          <p:cNvSpPr>
            <a:spLocks noGrp="1"/>
          </p:cNvSpPr>
          <p:nvPr>
            <p:ph type="pic" idx="4"/>
          </p:nvPr>
        </p:nvSpPr>
        <p:spPr>
          <a:xfrm>
            <a:off x="5695950" y="3533775"/>
            <a:ext cx="4712100" cy="3324300"/>
          </a:xfrm>
          <a:prstGeom prst="rect">
            <a:avLst/>
          </a:prstGeom>
          <a:solidFill>
            <a:schemeClr val="lt1"/>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7"/>
        <p:cNvGrpSpPr/>
        <p:nvPr/>
      </p:nvGrpSpPr>
      <p:grpSpPr>
        <a:xfrm>
          <a:off x="0" y="0"/>
          <a:ext cx="0" cy="0"/>
          <a:chOff x="0" y="0"/>
          <a:chExt cx="0" cy="0"/>
        </a:xfrm>
      </p:grpSpPr>
      <p:sp>
        <p:nvSpPr>
          <p:cNvPr id="8" name="Google Shape;8;p19"/>
          <p:cNvSpPr>
            <a:spLocks noGrp="1"/>
          </p:cNvSpPr>
          <p:nvPr>
            <p:ph type="pic" idx="2"/>
          </p:nvPr>
        </p:nvSpPr>
        <p:spPr>
          <a:xfrm>
            <a:off x="5543550" y="0"/>
            <a:ext cx="6648600" cy="4629300"/>
          </a:xfrm>
          <a:prstGeom prst="rect">
            <a:avLst/>
          </a:prstGeom>
          <a:solidFill>
            <a:schemeClr val="lt1"/>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 name="Shape 73"/>
        <p:cNvGrpSpPr/>
        <p:nvPr/>
      </p:nvGrpSpPr>
      <p:grpSpPr>
        <a:xfrm>
          <a:off x="0" y="0"/>
          <a:ext cx="0" cy="0"/>
          <a:chOff x="0" y="0"/>
          <a:chExt cx="0" cy="0"/>
        </a:xfrm>
      </p:grpSpPr>
      <p:sp>
        <p:nvSpPr>
          <p:cNvPr id="74" name="Google Shape;74;p43"/>
          <p:cNvSpPr>
            <a:spLocks noGrp="1"/>
          </p:cNvSpPr>
          <p:nvPr>
            <p:ph type="pic" idx="2"/>
          </p:nvPr>
        </p:nvSpPr>
        <p:spPr>
          <a:xfrm>
            <a:off x="8629650" y="895350"/>
            <a:ext cx="2533800" cy="2533800"/>
          </a:xfrm>
          <a:prstGeom prst="rect">
            <a:avLst/>
          </a:prstGeom>
          <a:solidFill>
            <a:schemeClr val="lt1"/>
          </a:solidFill>
          <a:ln>
            <a:noFill/>
          </a:ln>
        </p:spPr>
      </p:sp>
      <p:sp>
        <p:nvSpPr>
          <p:cNvPr id="75" name="Google Shape;75;p43"/>
          <p:cNvSpPr>
            <a:spLocks noGrp="1"/>
          </p:cNvSpPr>
          <p:nvPr>
            <p:ph type="pic" idx="3"/>
          </p:nvPr>
        </p:nvSpPr>
        <p:spPr>
          <a:xfrm>
            <a:off x="6096000" y="895350"/>
            <a:ext cx="2533800" cy="2533800"/>
          </a:xfrm>
          <a:prstGeom prst="rect">
            <a:avLst/>
          </a:prstGeom>
          <a:solidFill>
            <a:schemeClr val="lt1"/>
          </a:solidFill>
          <a:ln>
            <a:noFill/>
          </a:ln>
        </p:spPr>
      </p:sp>
      <p:sp>
        <p:nvSpPr>
          <p:cNvPr id="76" name="Google Shape;76;p43"/>
          <p:cNvSpPr>
            <a:spLocks noGrp="1"/>
          </p:cNvSpPr>
          <p:nvPr>
            <p:ph type="pic" idx="4"/>
          </p:nvPr>
        </p:nvSpPr>
        <p:spPr>
          <a:xfrm>
            <a:off x="6096000" y="3429000"/>
            <a:ext cx="2533800" cy="2533800"/>
          </a:xfrm>
          <a:prstGeom prst="rect">
            <a:avLst/>
          </a:prstGeom>
          <a:solidFill>
            <a:schemeClr val="lt1"/>
          </a:solidFill>
          <a:ln>
            <a:noFill/>
          </a:ln>
        </p:spPr>
      </p:sp>
      <p:sp>
        <p:nvSpPr>
          <p:cNvPr id="77" name="Google Shape;77;p43"/>
          <p:cNvSpPr>
            <a:spLocks noGrp="1"/>
          </p:cNvSpPr>
          <p:nvPr>
            <p:ph type="pic" idx="5"/>
          </p:nvPr>
        </p:nvSpPr>
        <p:spPr>
          <a:xfrm>
            <a:off x="8629650" y="3429000"/>
            <a:ext cx="2533800" cy="253380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4_Custom Layout">
  <p:cSld name="24_Custom Layout">
    <p:spTree>
      <p:nvGrpSpPr>
        <p:cNvPr id="1" name="Shape 78"/>
        <p:cNvGrpSpPr/>
        <p:nvPr/>
      </p:nvGrpSpPr>
      <p:grpSpPr>
        <a:xfrm>
          <a:off x="0" y="0"/>
          <a:ext cx="0" cy="0"/>
          <a:chOff x="0" y="0"/>
          <a:chExt cx="0" cy="0"/>
        </a:xfrm>
      </p:grpSpPr>
      <p:sp>
        <p:nvSpPr>
          <p:cNvPr id="79" name="Google Shape;79;p44"/>
          <p:cNvSpPr>
            <a:spLocks noGrp="1"/>
          </p:cNvSpPr>
          <p:nvPr>
            <p:ph type="pic" idx="2"/>
          </p:nvPr>
        </p:nvSpPr>
        <p:spPr>
          <a:xfrm>
            <a:off x="1901003" y="2042832"/>
            <a:ext cx="1568700" cy="2834100"/>
          </a:xfrm>
          <a:prstGeom prst="rect">
            <a:avLst/>
          </a:prstGeom>
          <a:solidFill>
            <a:schemeClr val="lt1"/>
          </a:solidFill>
          <a:ln>
            <a:noFill/>
          </a:ln>
        </p:spPr>
      </p:sp>
      <p:sp>
        <p:nvSpPr>
          <p:cNvPr id="80" name="Google Shape;80;p44"/>
          <p:cNvSpPr>
            <a:spLocks noGrp="1"/>
          </p:cNvSpPr>
          <p:nvPr>
            <p:ph type="pic" idx="3"/>
          </p:nvPr>
        </p:nvSpPr>
        <p:spPr>
          <a:xfrm>
            <a:off x="4028383" y="2042832"/>
            <a:ext cx="1568700" cy="2834100"/>
          </a:xfrm>
          <a:prstGeom prst="rect">
            <a:avLst/>
          </a:prstGeom>
          <a:solidFill>
            <a:schemeClr val="lt1"/>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5_Custom Layout">
  <p:cSld name="25_Custom Layout">
    <p:spTree>
      <p:nvGrpSpPr>
        <p:cNvPr id="1" name="Shape 81"/>
        <p:cNvGrpSpPr/>
        <p:nvPr/>
      </p:nvGrpSpPr>
      <p:grpSpPr>
        <a:xfrm>
          <a:off x="0" y="0"/>
          <a:ext cx="0" cy="0"/>
          <a:chOff x="0" y="0"/>
          <a:chExt cx="0" cy="0"/>
        </a:xfrm>
      </p:grpSpPr>
      <p:sp>
        <p:nvSpPr>
          <p:cNvPr id="82" name="Google Shape;82;p45"/>
          <p:cNvSpPr>
            <a:spLocks noGrp="1"/>
          </p:cNvSpPr>
          <p:nvPr>
            <p:ph type="pic" idx="2"/>
          </p:nvPr>
        </p:nvSpPr>
        <p:spPr>
          <a:xfrm>
            <a:off x="1275793" y="2233890"/>
            <a:ext cx="3990300" cy="2520900"/>
          </a:xfrm>
          <a:prstGeom prst="rect">
            <a:avLst/>
          </a:prstGeom>
          <a:solidFill>
            <a:schemeClr val="lt1"/>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11"/>
        <p:cNvGrpSpPr/>
        <p:nvPr/>
      </p:nvGrpSpPr>
      <p:grpSpPr>
        <a:xfrm>
          <a:off x="0" y="0"/>
          <a:ext cx="0" cy="0"/>
          <a:chOff x="0" y="0"/>
          <a:chExt cx="0" cy="0"/>
        </a:xfrm>
      </p:grpSpPr>
      <p:sp>
        <p:nvSpPr>
          <p:cNvPr id="12" name="Google Shape;12;p21"/>
          <p:cNvSpPr>
            <a:spLocks noGrp="1"/>
          </p:cNvSpPr>
          <p:nvPr>
            <p:ph type="pic" idx="2"/>
          </p:nvPr>
        </p:nvSpPr>
        <p:spPr>
          <a:xfrm>
            <a:off x="6843227" y="1476375"/>
            <a:ext cx="3581400" cy="3905400"/>
          </a:xfrm>
          <a:prstGeom prst="rect">
            <a:avLst/>
          </a:prstGeom>
          <a:solidFill>
            <a:schemeClr val="lt1"/>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17"/>
        <p:cNvGrpSpPr/>
        <p:nvPr/>
      </p:nvGrpSpPr>
      <p:grpSpPr>
        <a:xfrm>
          <a:off x="0" y="0"/>
          <a:ext cx="0" cy="0"/>
          <a:chOff x="0" y="0"/>
          <a:chExt cx="0" cy="0"/>
        </a:xfrm>
      </p:grpSpPr>
      <p:sp>
        <p:nvSpPr>
          <p:cNvPr id="18" name="Google Shape;18;p24"/>
          <p:cNvSpPr>
            <a:spLocks noGrp="1"/>
          </p:cNvSpPr>
          <p:nvPr>
            <p:ph type="pic" idx="2"/>
          </p:nvPr>
        </p:nvSpPr>
        <p:spPr>
          <a:xfrm>
            <a:off x="8226639" y="893445"/>
            <a:ext cx="3169800" cy="4362600"/>
          </a:xfrm>
          <a:prstGeom prst="rect">
            <a:avLst/>
          </a:prstGeom>
          <a:solidFill>
            <a:schemeClr val="lt1"/>
          </a:solidFill>
          <a:ln>
            <a:noFill/>
          </a:ln>
        </p:spPr>
      </p:sp>
      <p:sp>
        <p:nvSpPr>
          <p:cNvPr id="19" name="Google Shape;19;p24"/>
          <p:cNvSpPr>
            <a:spLocks noGrp="1"/>
          </p:cNvSpPr>
          <p:nvPr>
            <p:ph type="pic" idx="3"/>
          </p:nvPr>
        </p:nvSpPr>
        <p:spPr>
          <a:xfrm>
            <a:off x="0" y="3074670"/>
            <a:ext cx="2748900" cy="3783300"/>
          </a:xfrm>
          <a:prstGeom prst="rect">
            <a:avLst/>
          </a:prstGeom>
          <a:solidFill>
            <a:schemeClr val="lt1"/>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1_Custom Layout">
  <p:cSld name="21_Custom Layout">
    <p:spTree>
      <p:nvGrpSpPr>
        <p:cNvPr id="1" name="Shape 20"/>
        <p:cNvGrpSpPr/>
        <p:nvPr/>
      </p:nvGrpSpPr>
      <p:grpSpPr>
        <a:xfrm>
          <a:off x="0" y="0"/>
          <a:ext cx="0" cy="0"/>
          <a:chOff x="0" y="0"/>
          <a:chExt cx="0" cy="0"/>
        </a:xfrm>
      </p:grpSpPr>
      <p:sp>
        <p:nvSpPr>
          <p:cNvPr id="21" name="Google Shape;21;p25"/>
          <p:cNvSpPr>
            <a:spLocks noGrp="1"/>
          </p:cNvSpPr>
          <p:nvPr>
            <p:ph type="pic" idx="2"/>
          </p:nvPr>
        </p:nvSpPr>
        <p:spPr>
          <a:xfrm>
            <a:off x="8158369" y="0"/>
            <a:ext cx="3482100" cy="4660200"/>
          </a:xfrm>
          <a:prstGeom prst="rect">
            <a:avLst/>
          </a:prstGeom>
          <a:solidFill>
            <a:schemeClr val="lt1"/>
          </a:solidFill>
          <a:ln>
            <a:noFill/>
          </a:ln>
        </p:spPr>
      </p:sp>
      <p:sp>
        <p:nvSpPr>
          <p:cNvPr id="22" name="Google Shape;22;p25"/>
          <p:cNvSpPr>
            <a:spLocks noGrp="1"/>
          </p:cNvSpPr>
          <p:nvPr>
            <p:ph type="pic" idx="3"/>
          </p:nvPr>
        </p:nvSpPr>
        <p:spPr>
          <a:xfrm>
            <a:off x="4676141" y="0"/>
            <a:ext cx="3482100" cy="4660200"/>
          </a:xfrm>
          <a:prstGeom prst="rect">
            <a:avLst/>
          </a:prstGeom>
          <a:solidFill>
            <a:schemeClr val="lt1"/>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0"/>
        <p:cNvGrpSpPr/>
        <p:nvPr/>
      </p:nvGrpSpPr>
      <p:grpSpPr>
        <a:xfrm>
          <a:off x="0" y="0"/>
          <a:ext cx="0" cy="0"/>
          <a:chOff x="0" y="0"/>
          <a:chExt cx="0" cy="0"/>
        </a:xfrm>
      </p:grpSpPr>
      <p:sp>
        <p:nvSpPr>
          <p:cNvPr id="31" name="Google Shape;31;p29"/>
          <p:cNvSpPr>
            <a:spLocks noGrp="1"/>
          </p:cNvSpPr>
          <p:nvPr>
            <p:ph type="pic" idx="2"/>
          </p:nvPr>
        </p:nvSpPr>
        <p:spPr>
          <a:xfrm>
            <a:off x="0" y="0"/>
            <a:ext cx="12192000" cy="6858000"/>
          </a:xfrm>
          <a:prstGeom prst="rect">
            <a:avLst/>
          </a:prstGeom>
          <a:solidFill>
            <a:schemeClr val="lt1"/>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32"/>
        <p:cNvGrpSpPr/>
        <p:nvPr/>
      </p:nvGrpSpPr>
      <p:grpSpPr>
        <a:xfrm>
          <a:off x="0" y="0"/>
          <a:ext cx="0" cy="0"/>
          <a:chOff x="0" y="0"/>
          <a:chExt cx="0" cy="0"/>
        </a:xfrm>
      </p:grpSpPr>
      <p:sp>
        <p:nvSpPr>
          <p:cNvPr id="33" name="Google Shape;33;p30"/>
          <p:cNvSpPr>
            <a:spLocks noGrp="1"/>
          </p:cNvSpPr>
          <p:nvPr>
            <p:ph type="pic" idx="2"/>
          </p:nvPr>
        </p:nvSpPr>
        <p:spPr>
          <a:xfrm>
            <a:off x="3885293" y="0"/>
            <a:ext cx="4305300" cy="6858000"/>
          </a:xfrm>
          <a:prstGeom prst="rect">
            <a:avLst/>
          </a:prstGeom>
          <a:solidFill>
            <a:schemeClr val="lt1"/>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34"/>
        <p:cNvGrpSpPr/>
        <p:nvPr/>
      </p:nvGrpSpPr>
      <p:grpSpPr>
        <a:xfrm>
          <a:off x="0" y="0"/>
          <a:ext cx="0" cy="0"/>
          <a:chOff x="0" y="0"/>
          <a:chExt cx="0" cy="0"/>
        </a:xfrm>
      </p:grpSpPr>
      <p:sp>
        <p:nvSpPr>
          <p:cNvPr id="35" name="Google Shape;35;p31"/>
          <p:cNvSpPr>
            <a:spLocks noGrp="1"/>
          </p:cNvSpPr>
          <p:nvPr>
            <p:ph type="pic" idx="2"/>
          </p:nvPr>
        </p:nvSpPr>
        <p:spPr>
          <a:xfrm>
            <a:off x="0" y="1574800"/>
            <a:ext cx="7067700" cy="3708300"/>
          </a:xfrm>
          <a:prstGeom prst="rect">
            <a:avLst/>
          </a:prstGeom>
          <a:solidFill>
            <a:schemeClr val="lt1"/>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36"/>
        <p:cNvGrpSpPr/>
        <p:nvPr/>
      </p:nvGrpSpPr>
      <p:grpSpPr>
        <a:xfrm>
          <a:off x="0" y="0"/>
          <a:ext cx="0" cy="0"/>
          <a:chOff x="0" y="0"/>
          <a:chExt cx="0" cy="0"/>
        </a:xfrm>
      </p:grpSpPr>
      <p:sp>
        <p:nvSpPr>
          <p:cNvPr id="37" name="Google Shape;37;p32"/>
          <p:cNvSpPr>
            <a:spLocks noGrp="1"/>
          </p:cNvSpPr>
          <p:nvPr>
            <p:ph type="pic" idx="2"/>
          </p:nvPr>
        </p:nvSpPr>
        <p:spPr>
          <a:xfrm>
            <a:off x="1053193" y="1333500"/>
            <a:ext cx="3314700" cy="4191000"/>
          </a:xfrm>
          <a:prstGeom prst="rect">
            <a:avLst/>
          </a:prstGeom>
          <a:solidFill>
            <a:schemeClr val="lt1"/>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5" r:id="rId4"/>
    <p:sldLayoutId id="2147483656"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jpe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jpe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png"/><Relationship Id="rId3" Type="http://schemas.openxmlformats.org/officeDocument/2006/relationships/image" Target="../media/image4.jpeg"/><Relationship Id="rId7" Type="http://schemas.openxmlformats.org/officeDocument/2006/relationships/image" Target="../media/image23.png"/><Relationship Id="rId12"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8.png"/><Relationship Id="rId5" Type="http://schemas.openxmlformats.org/officeDocument/2006/relationships/image" Target="../media/image3.jpeg"/><Relationship Id="rId10" Type="http://schemas.openxmlformats.org/officeDocument/2006/relationships/image" Target="../media/image26.png"/><Relationship Id="rId4" Type="http://schemas.openxmlformats.org/officeDocument/2006/relationships/image" Target="../media/image2.jpe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jpe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jpe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jpe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jpe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jpe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3.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jpe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jpe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2588ac39394_0_21"/>
          <p:cNvSpPr/>
          <p:nvPr/>
        </p:nvSpPr>
        <p:spPr>
          <a:xfrm>
            <a:off x="0" y="0"/>
            <a:ext cx="2385900" cy="6858000"/>
          </a:xfrm>
          <a:prstGeom prst="rect">
            <a:avLst/>
          </a:prstGeom>
          <a:solidFill>
            <a:srgbClr val="2C3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g2588ac39394_0_21"/>
          <p:cNvSpPr txBox="1"/>
          <p:nvPr/>
        </p:nvSpPr>
        <p:spPr>
          <a:xfrm>
            <a:off x="49800" y="1587274"/>
            <a:ext cx="2385900" cy="1108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3400"/>
              <a:buFont typeface="Arial"/>
              <a:buNone/>
            </a:pPr>
            <a:r>
              <a:rPr lang="en-US" sz="3300" b="1" dirty="0">
                <a:solidFill>
                  <a:schemeClr val="lt1"/>
                </a:solidFill>
                <a:latin typeface="Roboto"/>
                <a:ea typeface="Roboto"/>
                <a:cs typeface="Roboto"/>
                <a:sym typeface="Roboto"/>
              </a:rPr>
              <a:t>ADS</a:t>
            </a:r>
            <a:endParaRPr sz="3300" b="1" dirty="0">
              <a:solidFill>
                <a:schemeClr val="lt1"/>
              </a:solidFill>
              <a:latin typeface="Roboto"/>
              <a:ea typeface="Roboto"/>
              <a:cs typeface="Roboto"/>
              <a:sym typeface="Roboto"/>
            </a:endParaRPr>
          </a:p>
          <a:p>
            <a:pPr marL="0" lvl="0" indent="0" algn="l" rtl="0">
              <a:spcBef>
                <a:spcPts val="0"/>
              </a:spcBef>
              <a:spcAft>
                <a:spcPts val="0"/>
              </a:spcAft>
              <a:buClr>
                <a:srgbClr val="000000"/>
              </a:buClr>
              <a:buSzPts val="3400"/>
              <a:buFont typeface="Arial"/>
              <a:buNone/>
            </a:pPr>
            <a:r>
              <a:rPr lang="en-US" sz="3300" b="1" dirty="0">
                <a:solidFill>
                  <a:schemeClr val="lt1"/>
                </a:solidFill>
                <a:latin typeface="Roboto"/>
                <a:ea typeface="Roboto"/>
                <a:cs typeface="Roboto"/>
                <a:sym typeface="Roboto"/>
              </a:rPr>
              <a:t>TRACK</a:t>
            </a:r>
            <a:endParaRPr sz="2700" b="1" i="1" dirty="0">
              <a:solidFill>
                <a:schemeClr val="lt1"/>
              </a:solidFill>
              <a:latin typeface="Roboto"/>
              <a:ea typeface="Roboto"/>
              <a:cs typeface="Roboto"/>
              <a:sym typeface="Roboto"/>
            </a:endParaRPr>
          </a:p>
        </p:txBody>
      </p:sp>
      <p:sp>
        <p:nvSpPr>
          <p:cNvPr id="96" name="Google Shape;96;g2588ac39394_0_21"/>
          <p:cNvSpPr txBox="1"/>
          <p:nvPr/>
        </p:nvSpPr>
        <p:spPr>
          <a:xfrm>
            <a:off x="2435700" y="1556741"/>
            <a:ext cx="9756300" cy="1138733"/>
          </a:xfrm>
          <a:prstGeom prst="rect">
            <a:avLst/>
          </a:prstGeom>
          <a:noFill/>
          <a:ln>
            <a:noFill/>
          </a:ln>
        </p:spPr>
        <p:txBody>
          <a:bodyPr spcFirstLastPara="1" wrap="square" lIns="91425" tIns="45700" rIns="91425" bIns="45700" anchor="t" anchorCtr="0">
            <a:spAutoFit/>
          </a:bodyPr>
          <a:lstStyle/>
          <a:p>
            <a:pPr algn="ctr">
              <a:buSzPts val="3400"/>
            </a:pPr>
            <a:r>
              <a:rPr lang="en" altLang="zh-CN" sz="3400" b="1" dirty="0">
                <a:solidFill>
                  <a:srgbClr val="2C3D8F"/>
                </a:solidFill>
                <a:latin typeface="Roboto"/>
                <a:ea typeface="Roboto"/>
                <a:cs typeface="Roboto"/>
              </a:rPr>
              <a:t>Understanding the Ranking Loss for Recommendation with Sparse User Feedback</a:t>
            </a:r>
            <a:endParaRPr lang="en-US" altLang="zh-CN" sz="3400" b="1" dirty="0">
              <a:solidFill>
                <a:srgbClr val="2C3D8F"/>
              </a:solidFill>
              <a:latin typeface="Roboto"/>
              <a:ea typeface="Roboto"/>
              <a:cs typeface="Roboto"/>
            </a:endParaRPr>
          </a:p>
        </p:txBody>
      </p:sp>
      <p:pic>
        <p:nvPicPr>
          <p:cNvPr id="8" name="Picture 7">
            <a:extLst>
              <a:ext uri="{FF2B5EF4-FFF2-40B4-BE49-F238E27FC236}">
                <a16:creationId xmlns:a16="http://schemas.microsoft.com/office/drawing/2014/main" id="{FABB3FB5-AEE5-B44B-E3D3-C0B03EAB16EC}"/>
              </a:ext>
            </a:extLst>
          </p:cNvPr>
          <p:cNvPicPr>
            <a:picLocks noChangeAspect="1"/>
          </p:cNvPicPr>
          <p:nvPr/>
        </p:nvPicPr>
        <p:blipFill>
          <a:blip r:embed="rId3"/>
          <a:stretch>
            <a:fillRect/>
          </a:stretch>
        </p:blipFill>
        <p:spPr>
          <a:xfrm>
            <a:off x="25356" y="6174386"/>
            <a:ext cx="2385444" cy="683614"/>
          </a:xfrm>
          <a:prstGeom prst="rect">
            <a:avLst/>
          </a:prstGeom>
        </p:spPr>
      </p:pic>
      <p:sp>
        <p:nvSpPr>
          <p:cNvPr id="2" name="Google Shape;100;g2588ac39394_0_21">
            <a:extLst>
              <a:ext uri="{FF2B5EF4-FFF2-40B4-BE49-F238E27FC236}">
                <a16:creationId xmlns:a16="http://schemas.microsoft.com/office/drawing/2014/main" id="{A8D8A712-EDE8-B19A-36E4-75354382AB16}"/>
              </a:ext>
            </a:extLst>
          </p:cNvPr>
          <p:cNvSpPr txBox="1"/>
          <p:nvPr/>
        </p:nvSpPr>
        <p:spPr>
          <a:xfrm>
            <a:off x="2887842" y="3429000"/>
            <a:ext cx="8852016" cy="1723518"/>
          </a:xfrm>
          <a:prstGeom prst="rect">
            <a:avLst/>
          </a:prstGeom>
          <a:noFill/>
          <a:ln>
            <a:noFill/>
          </a:ln>
        </p:spPr>
        <p:txBody>
          <a:bodyPr spcFirstLastPara="1" wrap="square" lIns="91425" tIns="91425" rIns="91425" bIns="91425" anchor="t" anchorCtr="0">
            <a:spAutoFit/>
          </a:bodyPr>
          <a:lstStyle/>
          <a:p>
            <a:pPr algn="ctr"/>
            <a:r>
              <a:rPr lang="en-US" altLang="zh-CN" sz="2000" dirty="0" err="1">
                <a:solidFill>
                  <a:schemeClr val="bg1">
                    <a:lumMod val="50000"/>
                  </a:schemeClr>
                </a:solidFill>
                <a:latin typeface="Roboto"/>
                <a:ea typeface="Roboto"/>
                <a:cs typeface="Roboto"/>
              </a:rPr>
              <a:t>Zhutian</a:t>
            </a:r>
            <a:r>
              <a:rPr lang="en-US" altLang="zh-CN" sz="2000" dirty="0">
                <a:solidFill>
                  <a:schemeClr val="bg1">
                    <a:lumMod val="50000"/>
                  </a:schemeClr>
                </a:solidFill>
                <a:latin typeface="Roboto"/>
                <a:ea typeface="Roboto"/>
                <a:cs typeface="Roboto"/>
              </a:rPr>
              <a:t> Lin*, </a:t>
            </a:r>
            <a:r>
              <a:rPr lang="en-US" altLang="zh-CN" sz="2000" b="1" dirty="0" err="1">
                <a:solidFill>
                  <a:schemeClr val="bg1">
                    <a:lumMod val="50000"/>
                  </a:schemeClr>
                </a:solidFill>
                <a:latin typeface="Roboto"/>
                <a:ea typeface="Roboto"/>
                <a:cs typeface="Roboto"/>
              </a:rPr>
              <a:t>Junwei</a:t>
            </a:r>
            <a:r>
              <a:rPr lang="en-US" altLang="zh-CN" sz="2000" b="1" dirty="0">
                <a:solidFill>
                  <a:schemeClr val="bg1">
                    <a:lumMod val="50000"/>
                  </a:schemeClr>
                </a:solidFill>
                <a:latin typeface="Roboto"/>
                <a:ea typeface="Roboto"/>
                <a:cs typeface="Roboto"/>
              </a:rPr>
              <a:t> Pan</a:t>
            </a:r>
            <a:r>
              <a:rPr lang="en-US" altLang="zh-CN" sz="2000" dirty="0">
                <a:solidFill>
                  <a:schemeClr val="bg1">
                    <a:lumMod val="50000"/>
                  </a:schemeClr>
                </a:solidFill>
                <a:latin typeface="Roboto"/>
                <a:ea typeface="Roboto"/>
                <a:cs typeface="Roboto"/>
              </a:rPr>
              <a:t>*, </a:t>
            </a:r>
            <a:r>
              <a:rPr lang="en-US" altLang="zh-CN" sz="2000" dirty="0" err="1">
                <a:solidFill>
                  <a:schemeClr val="bg1">
                    <a:lumMod val="50000"/>
                  </a:schemeClr>
                </a:solidFill>
                <a:latin typeface="Roboto"/>
                <a:ea typeface="Roboto"/>
                <a:cs typeface="Roboto"/>
              </a:rPr>
              <a:t>Shangyu</a:t>
            </a:r>
            <a:r>
              <a:rPr lang="en-US" altLang="zh-CN" sz="2000" dirty="0">
                <a:solidFill>
                  <a:schemeClr val="bg1">
                    <a:lumMod val="50000"/>
                  </a:schemeClr>
                </a:solidFill>
                <a:latin typeface="Roboto"/>
                <a:ea typeface="Roboto"/>
                <a:cs typeface="Roboto"/>
              </a:rPr>
              <a:t> Zhang, </a:t>
            </a:r>
            <a:r>
              <a:rPr lang="en-US" altLang="zh-CN" sz="2000" dirty="0" err="1">
                <a:solidFill>
                  <a:schemeClr val="bg1">
                    <a:lumMod val="50000"/>
                  </a:schemeClr>
                </a:solidFill>
                <a:latin typeface="Roboto"/>
                <a:ea typeface="Roboto"/>
                <a:cs typeface="Roboto"/>
              </a:rPr>
              <a:t>Ximei</a:t>
            </a:r>
            <a:r>
              <a:rPr lang="en-US" altLang="zh-CN" sz="2000" dirty="0">
                <a:solidFill>
                  <a:schemeClr val="bg1">
                    <a:lumMod val="50000"/>
                  </a:schemeClr>
                </a:solidFill>
                <a:latin typeface="Roboto"/>
                <a:ea typeface="Roboto"/>
                <a:cs typeface="Roboto"/>
              </a:rPr>
              <a:t> Wang, </a:t>
            </a:r>
          </a:p>
          <a:p>
            <a:pPr algn="ctr"/>
            <a:r>
              <a:rPr lang="en-US" altLang="zh-CN" sz="2000" dirty="0">
                <a:solidFill>
                  <a:schemeClr val="bg1">
                    <a:lumMod val="50000"/>
                  </a:schemeClr>
                </a:solidFill>
                <a:latin typeface="Roboto"/>
                <a:ea typeface="Roboto"/>
                <a:cs typeface="Roboto"/>
              </a:rPr>
              <a:t>Xi Xiao, </a:t>
            </a:r>
            <a:r>
              <a:rPr lang="en-US" altLang="zh-CN" sz="2000" dirty="0" err="1">
                <a:solidFill>
                  <a:schemeClr val="bg1">
                    <a:lumMod val="50000"/>
                  </a:schemeClr>
                </a:solidFill>
                <a:latin typeface="Roboto"/>
                <a:ea typeface="Roboto"/>
                <a:cs typeface="Roboto"/>
              </a:rPr>
              <a:t>Shudong</a:t>
            </a:r>
            <a:r>
              <a:rPr lang="en-US" altLang="zh-CN" sz="2000" dirty="0">
                <a:solidFill>
                  <a:schemeClr val="bg1">
                    <a:lumMod val="50000"/>
                  </a:schemeClr>
                </a:solidFill>
                <a:latin typeface="Roboto"/>
                <a:ea typeface="Roboto"/>
                <a:cs typeface="Roboto"/>
              </a:rPr>
              <a:t> Huang, Lei Xiao, Jie Jiang</a:t>
            </a:r>
          </a:p>
          <a:p>
            <a:pPr algn="ctr"/>
            <a:endParaRPr lang="en-US" altLang="zh-CN" sz="2000" dirty="0">
              <a:solidFill>
                <a:schemeClr val="bg1">
                  <a:lumMod val="50000"/>
                </a:schemeClr>
              </a:solidFill>
              <a:latin typeface="Roboto"/>
              <a:ea typeface="Roboto"/>
              <a:cs typeface="Roboto"/>
            </a:endParaRPr>
          </a:p>
          <a:p>
            <a:pPr algn="ctr"/>
            <a:r>
              <a:rPr lang="en-US" altLang="zh-CN" sz="2000" dirty="0">
                <a:solidFill>
                  <a:schemeClr val="bg1">
                    <a:lumMod val="50000"/>
                  </a:schemeClr>
                </a:solidFill>
                <a:latin typeface="Roboto"/>
                <a:ea typeface="Roboto"/>
                <a:cs typeface="Roboto"/>
              </a:rPr>
              <a:t>Tsinghua University, Tencent Inc.</a:t>
            </a:r>
          </a:p>
          <a:p>
            <a:pPr marL="0" lvl="0" indent="0" algn="ctr" rtl="0">
              <a:spcBef>
                <a:spcPts val="0"/>
              </a:spcBef>
              <a:spcAft>
                <a:spcPts val="0"/>
              </a:spcAft>
              <a:buNone/>
            </a:pPr>
            <a:endParaRPr sz="2000" dirty="0">
              <a:solidFill>
                <a:srgbClr val="4B4F58"/>
              </a:solidFill>
              <a:latin typeface="Roboto"/>
              <a:ea typeface="Roboto"/>
              <a:cs typeface="Roboto"/>
              <a:sym typeface="Roboto"/>
            </a:endParaRPr>
          </a:p>
        </p:txBody>
      </p:sp>
      <p:pic>
        <p:nvPicPr>
          <p:cNvPr id="3" name="Picture 6">
            <a:extLst>
              <a:ext uri="{FF2B5EF4-FFF2-40B4-BE49-F238E27FC236}">
                <a16:creationId xmlns:a16="http://schemas.microsoft.com/office/drawing/2014/main" id="{17E3BD11-EF2E-C85A-968C-7AA39642F5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1462" y="177801"/>
            <a:ext cx="958304" cy="9629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0866374-B161-2F2C-4682-74EFDA5187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3485"/>
          <a:stretch/>
        </p:blipFill>
        <p:spPr bwMode="auto">
          <a:xfrm>
            <a:off x="9339873" y="364414"/>
            <a:ext cx="2424498" cy="5638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6">
            <a:extLst>
              <a:ext uri="{FF2B5EF4-FFF2-40B4-BE49-F238E27FC236}">
                <a16:creationId xmlns:a16="http://schemas.microsoft.com/office/drawing/2014/main" id="{6167A18E-D14F-3801-A8CB-DF11195CE4E9}"/>
              </a:ext>
            </a:extLst>
          </p:cNvPr>
          <p:cNvCxnSpPr>
            <a:cxnSpLocks/>
          </p:cNvCxnSpPr>
          <p:nvPr/>
        </p:nvCxnSpPr>
        <p:spPr>
          <a:xfrm>
            <a:off x="9048467" y="309822"/>
            <a:ext cx="0" cy="696917"/>
          </a:xfrm>
          <a:prstGeom prst="line">
            <a:avLst/>
          </a:prstGeom>
        </p:spPr>
        <p:style>
          <a:lnRef idx="2">
            <a:schemeClr val="dk1"/>
          </a:lnRef>
          <a:fillRef idx="0">
            <a:schemeClr val="dk1"/>
          </a:fillRef>
          <a:effectRef idx="1">
            <a:schemeClr val="dk1"/>
          </a:effectRef>
          <a:fontRef idx="minor">
            <a:schemeClr val="tx1"/>
          </a:fontRef>
        </p:style>
      </p:cxnSp>
      <p:pic>
        <p:nvPicPr>
          <p:cNvPr id="7" name="Picture 2">
            <a:extLst>
              <a:ext uri="{FF2B5EF4-FFF2-40B4-BE49-F238E27FC236}">
                <a16:creationId xmlns:a16="http://schemas.microsoft.com/office/drawing/2014/main" id="{0DA690C4-42D7-ED52-2202-5FACBC568C0A}"/>
              </a:ext>
            </a:extLst>
          </p:cNvPr>
          <p:cNvPicPr>
            <a:picLocks noChangeAspect="1"/>
          </p:cNvPicPr>
          <p:nvPr/>
        </p:nvPicPr>
        <p:blipFill>
          <a:blip r:embed="rId6"/>
          <a:stretch>
            <a:fillRect/>
          </a:stretch>
        </p:blipFill>
        <p:spPr>
          <a:xfrm>
            <a:off x="5318760" y="5301259"/>
            <a:ext cx="6873240" cy="154974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9" name="Google Shape;109;p2"/>
          <p:cNvSpPr txBox="1"/>
          <p:nvPr/>
        </p:nvSpPr>
        <p:spPr>
          <a:xfrm>
            <a:off x="476974" y="437372"/>
            <a:ext cx="7294487" cy="1446509"/>
          </a:xfrm>
          <a:prstGeom prst="rect">
            <a:avLst/>
          </a:prstGeom>
          <a:noFill/>
          <a:ln>
            <a:noFill/>
          </a:ln>
        </p:spPr>
        <p:txBody>
          <a:bodyPr spcFirstLastPara="1" wrap="square" lIns="91425" tIns="45700" rIns="91425" bIns="45700" anchor="t" anchorCtr="0">
            <a:spAutoFit/>
          </a:bodyPr>
          <a:lstStyle/>
          <a:p>
            <a:r>
              <a:rPr lang="en-US" altLang="zh-CN" sz="3400" b="1" i="1" dirty="0">
                <a:solidFill>
                  <a:srgbClr val="FD0139"/>
                </a:solidFill>
              </a:rPr>
              <a:t>RQ1: Performance</a:t>
            </a:r>
            <a:r>
              <a:rPr lang="en" altLang="zh-CN" sz="3400" b="1" i="1" dirty="0">
                <a:solidFill>
                  <a:srgbClr val="FD0139"/>
                </a:solidFill>
              </a:rPr>
              <a:t> Evaluation with various Positive Sparsity Rates </a:t>
            </a:r>
          </a:p>
          <a:p>
            <a:endParaRPr sz="2000"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6045638"/>
            <a:ext cx="2109456" cy="812362"/>
          </a:xfrm>
          <a:prstGeom prst="rect">
            <a:avLst/>
          </a:prstGeom>
        </p:spPr>
      </p:pic>
      <p:pic>
        <p:nvPicPr>
          <p:cNvPr id="3" name="Picture 6">
            <a:extLst>
              <a:ext uri="{FF2B5EF4-FFF2-40B4-BE49-F238E27FC236}">
                <a16:creationId xmlns:a16="http://schemas.microsoft.com/office/drawing/2014/main" id="{CB801006-9990-609D-BBD3-89295CD73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1462" y="177801"/>
            <a:ext cx="958304" cy="9629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0B6D9044-3B55-1FB9-1983-9D531AEFB5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3485"/>
          <a:stretch/>
        </p:blipFill>
        <p:spPr bwMode="auto">
          <a:xfrm>
            <a:off x="9339873" y="364414"/>
            <a:ext cx="2424498" cy="5638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6">
            <a:extLst>
              <a:ext uri="{FF2B5EF4-FFF2-40B4-BE49-F238E27FC236}">
                <a16:creationId xmlns:a16="http://schemas.microsoft.com/office/drawing/2014/main" id="{DEEA6AB7-D0D6-00C7-8752-211A8BA75F9B}"/>
              </a:ext>
            </a:extLst>
          </p:cNvPr>
          <p:cNvCxnSpPr>
            <a:cxnSpLocks/>
          </p:cNvCxnSpPr>
          <p:nvPr/>
        </p:nvCxnSpPr>
        <p:spPr>
          <a:xfrm>
            <a:off x="9048467" y="309822"/>
            <a:ext cx="0" cy="696917"/>
          </a:xfrm>
          <a:prstGeom prst="line">
            <a:avLst/>
          </a:prstGeom>
        </p:spPr>
        <p:style>
          <a:lnRef idx="2">
            <a:schemeClr val="dk1"/>
          </a:lnRef>
          <a:fillRef idx="0">
            <a:schemeClr val="dk1"/>
          </a:fillRef>
          <a:effectRef idx="1">
            <a:schemeClr val="dk1"/>
          </a:effectRef>
          <a:fontRef idx="minor">
            <a:schemeClr val="tx1"/>
          </a:fontRef>
        </p:style>
      </p:cxnSp>
      <p:pic>
        <p:nvPicPr>
          <p:cNvPr id="7" name="图片 6">
            <a:extLst>
              <a:ext uri="{FF2B5EF4-FFF2-40B4-BE49-F238E27FC236}">
                <a16:creationId xmlns:a16="http://schemas.microsoft.com/office/drawing/2014/main" id="{22B933D7-8A23-22A0-BDBF-62A60AFC115E}"/>
              </a:ext>
            </a:extLst>
          </p:cNvPr>
          <p:cNvPicPr>
            <a:picLocks noChangeAspect="1"/>
          </p:cNvPicPr>
          <p:nvPr/>
        </p:nvPicPr>
        <p:blipFill>
          <a:blip r:embed="rId6"/>
          <a:stretch>
            <a:fillRect/>
          </a:stretch>
        </p:blipFill>
        <p:spPr>
          <a:xfrm>
            <a:off x="6301204" y="2390121"/>
            <a:ext cx="5694727" cy="2862590"/>
          </a:xfrm>
          <a:prstGeom prst="rect">
            <a:avLst/>
          </a:prstGeom>
        </p:spPr>
      </p:pic>
      <p:pic>
        <p:nvPicPr>
          <p:cNvPr id="9" name="图片 8">
            <a:extLst>
              <a:ext uri="{FF2B5EF4-FFF2-40B4-BE49-F238E27FC236}">
                <a16:creationId xmlns:a16="http://schemas.microsoft.com/office/drawing/2014/main" id="{1D2B7EE4-8357-2ED3-815F-1334B72F5BF1}"/>
              </a:ext>
            </a:extLst>
          </p:cNvPr>
          <p:cNvPicPr>
            <a:picLocks noChangeAspect="1"/>
          </p:cNvPicPr>
          <p:nvPr/>
        </p:nvPicPr>
        <p:blipFill>
          <a:blip r:embed="rId7"/>
          <a:stretch>
            <a:fillRect/>
          </a:stretch>
        </p:blipFill>
        <p:spPr>
          <a:xfrm>
            <a:off x="0" y="2587067"/>
            <a:ext cx="6606286" cy="2468698"/>
          </a:xfrm>
          <a:prstGeom prst="rect">
            <a:avLst/>
          </a:prstGeom>
        </p:spPr>
      </p:pic>
      <p:sp>
        <p:nvSpPr>
          <p:cNvPr id="11" name="文本框 10">
            <a:extLst>
              <a:ext uri="{FF2B5EF4-FFF2-40B4-BE49-F238E27FC236}">
                <a16:creationId xmlns:a16="http://schemas.microsoft.com/office/drawing/2014/main" id="{B0E56ADC-06C5-CF86-6E2A-4C589A6EDC18}"/>
              </a:ext>
            </a:extLst>
          </p:cNvPr>
          <p:cNvSpPr txBox="1"/>
          <p:nvPr/>
        </p:nvSpPr>
        <p:spPr>
          <a:xfrm>
            <a:off x="823795" y="1877662"/>
            <a:ext cx="5633099" cy="400110"/>
          </a:xfrm>
          <a:prstGeom prst="rect">
            <a:avLst/>
          </a:prstGeom>
          <a:solidFill>
            <a:schemeClr val="accent1">
              <a:lumMod val="20000"/>
              <a:lumOff val="80000"/>
            </a:schemeClr>
          </a:solidFill>
        </p:spPr>
        <p:txBody>
          <a:bodyPr wrap="square">
            <a:spAutoFit/>
          </a:bodyPr>
          <a:lstStyle/>
          <a:p>
            <a:pPr algn="ctr"/>
            <a:r>
              <a:rPr lang="en-US" altLang="zh-CN" sz="2000" dirty="0">
                <a:latin typeface="Arial" panose="020B0604020202020204" pitchFamily="34" charset="0"/>
                <a:cs typeface="Arial" panose="020B0604020202020204" pitchFamily="34" charset="0"/>
              </a:rPr>
              <a:t>Training BCE Loss</a:t>
            </a:r>
            <a:endParaRPr lang="zh-CN" altLang="en-US" sz="2000" dirty="0"/>
          </a:p>
        </p:txBody>
      </p:sp>
      <p:sp>
        <p:nvSpPr>
          <p:cNvPr id="12" name="文本框 11">
            <a:extLst>
              <a:ext uri="{FF2B5EF4-FFF2-40B4-BE49-F238E27FC236}">
                <a16:creationId xmlns:a16="http://schemas.microsoft.com/office/drawing/2014/main" id="{BE2AD98F-0A31-4F31-8BAA-F6E949CD7274}"/>
              </a:ext>
            </a:extLst>
          </p:cNvPr>
          <p:cNvSpPr txBox="1"/>
          <p:nvPr/>
        </p:nvSpPr>
        <p:spPr>
          <a:xfrm>
            <a:off x="6803715" y="1877662"/>
            <a:ext cx="4564487" cy="413904"/>
          </a:xfrm>
          <a:prstGeom prst="rect">
            <a:avLst/>
          </a:prstGeom>
          <a:solidFill>
            <a:schemeClr val="accent1">
              <a:lumMod val="20000"/>
              <a:lumOff val="80000"/>
            </a:schemeClr>
          </a:solidFill>
        </p:spPr>
        <p:txBody>
          <a:bodyPr wrap="square">
            <a:spAutoFit/>
          </a:bodyPr>
          <a:lstStyle/>
          <a:p>
            <a:pPr algn="ctr"/>
            <a:r>
              <a:rPr lang="en-US" altLang="zh-CN" sz="2000" dirty="0">
                <a:latin typeface="Arial" panose="020B0604020202020204" pitchFamily="34" charset="0"/>
                <a:cs typeface="Arial" panose="020B0604020202020204" pitchFamily="34" charset="0"/>
              </a:rPr>
              <a:t>Test AUC &amp; BCE Loss</a:t>
            </a:r>
            <a:endParaRPr lang="zh-CN" altLang="en-US" sz="2000" dirty="0"/>
          </a:p>
        </p:txBody>
      </p:sp>
      <mc:AlternateContent xmlns:mc="http://schemas.openxmlformats.org/markup-compatibility/2006">
        <mc:Choice xmlns:a14="http://schemas.microsoft.com/office/drawing/2010/main" Requires="a14">
          <p:sp>
            <p:nvSpPr>
              <p:cNvPr id="39" name="文本框 38">
                <a:extLst>
                  <a:ext uri="{FF2B5EF4-FFF2-40B4-BE49-F238E27FC236}">
                    <a16:creationId xmlns:a16="http://schemas.microsoft.com/office/drawing/2014/main" id="{3E4E04D1-A227-9D8B-D45A-17159B0AF8F5}"/>
                  </a:ext>
                </a:extLst>
              </p:cNvPr>
              <p:cNvSpPr txBox="1"/>
              <p:nvPr/>
            </p:nvSpPr>
            <p:spPr>
              <a:xfrm>
                <a:off x="627730" y="5140362"/>
                <a:ext cx="10740472" cy="1062983"/>
              </a:xfrm>
              <a:prstGeom prst="rect">
                <a:avLst/>
              </a:prstGeom>
              <a:noFill/>
            </p:spPr>
            <p:txBody>
              <a:bodyPr wrap="square">
                <a:spAutoFit/>
              </a:bodyPr>
              <a:lstStyle/>
              <a:p>
                <a:pPr marL="342900" indent="-342900">
                  <a:buFont typeface="Arial" panose="020B0604020202020204" pitchFamily="34" charset="0"/>
                  <a:buChar char="•"/>
                </a:pPr>
                <a:r>
                  <a:rPr lang="en" altLang="zh-CN" sz="2000" dirty="0">
                    <a:effectLst/>
                    <a:latin typeface="+mn-lt"/>
                  </a:rPr>
                  <a:t>A smaller </a:t>
                </a:r>
                <a14:m>
                  <m:oMath xmlns:m="http://schemas.openxmlformats.org/officeDocument/2006/math">
                    <m:sSub>
                      <m:sSubPr>
                        <m:ctrlPr>
                          <a:rPr lang="en-US" altLang="zh-CN" sz="2000" b="0" i="1" dirty="0" smtClean="0">
                            <a:effectLst/>
                            <a:latin typeface="Cambria Math" panose="02040503050406030204" pitchFamily="18" charset="0"/>
                          </a:rPr>
                        </m:ctrlPr>
                      </m:sSubPr>
                      <m:e>
                        <m:r>
                          <a:rPr lang="en" altLang="zh-CN" sz="2000" i="1" dirty="0" smtClean="0">
                            <a:effectLst/>
                            <a:latin typeface="Cambria Math" panose="02040503050406030204" pitchFamily="18" charset="0"/>
                          </a:rPr>
                          <m:t>𝛽</m:t>
                        </m:r>
                      </m:e>
                      <m:sub>
                        <m:r>
                          <a:rPr lang="en" altLang="zh-CN" sz="2000" i="1" dirty="0" smtClean="0">
                            <a:effectLst/>
                            <a:latin typeface="Cambria Math" panose="02040503050406030204" pitchFamily="18" charset="0"/>
                          </a:rPr>
                          <m:t>𝑝𝑜𝑠</m:t>
                        </m:r>
                      </m:sub>
                    </m:sSub>
                    <m:r>
                      <a:rPr lang="en" altLang="zh-CN" sz="2000" i="1" dirty="0" smtClean="0">
                        <a:effectLst/>
                        <a:latin typeface="Cambria Math" panose="02040503050406030204" pitchFamily="18" charset="0"/>
                      </a:rPr>
                      <m:t> </m:t>
                    </m:r>
                  </m:oMath>
                </a14:m>
                <a:r>
                  <a:rPr lang="en" altLang="zh-CN" sz="2000" dirty="0">
                    <a:effectLst/>
                    <a:latin typeface="+mn-lt"/>
                  </a:rPr>
                  <a:t>indicates </a:t>
                </a:r>
                <a:r>
                  <a:rPr lang="en" altLang="zh-CN" sz="2000" b="1" dirty="0">
                    <a:effectLst/>
                    <a:latin typeface="+mn-lt"/>
                  </a:rPr>
                  <a:t>sparser</a:t>
                </a:r>
                <a:r>
                  <a:rPr lang="en" altLang="zh-CN" sz="2000" dirty="0">
                    <a:effectLst/>
                    <a:latin typeface="+mn-lt"/>
                  </a:rPr>
                  <a:t> positive feedback.</a:t>
                </a:r>
              </a:p>
              <a:p>
                <a:pPr marL="342900" indent="-342900">
                  <a:buFont typeface="Arial" panose="020B0604020202020204" pitchFamily="34" charset="0"/>
                  <a:buChar char="•"/>
                </a:pPr>
                <a:r>
                  <a:rPr lang="en" altLang="zh-CN" sz="2000" b="1" dirty="0">
                    <a:latin typeface="+mn-lt"/>
                  </a:rPr>
                  <a:t>When positives becomes more sparse </a:t>
                </a:r>
                <a:r>
                  <a:rPr lang="en" altLang="zh-CN" sz="2000" dirty="0">
                    <a:latin typeface="+mn-lt"/>
                  </a:rPr>
                  <a:t>by reducing the </a:t>
                </a:r>
                <a14:m>
                  <m:oMath xmlns:m="http://schemas.openxmlformats.org/officeDocument/2006/math">
                    <m:sSub>
                      <m:sSubPr>
                        <m:ctrlPr>
                          <a:rPr lang="en-US" altLang="zh-CN" sz="2000" b="0" i="1" dirty="0" smtClean="0">
                            <a:effectLst/>
                            <a:latin typeface="Cambria Math" panose="02040503050406030204" pitchFamily="18" charset="0"/>
                          </a:rPr>
                        </m:ctrlPr>
                      </m:sSubPr>
                      <m:e>
                        <m:r>
                          <a:rPr lang="en" altLang="zh-CN" sz="2000" i="1" dirty="0" smtClean="0">
                            <a:effectLst/>
                            <a:latin typeface="Cambria Math" panose="02040503050406030204" pitchFamily="18" charset="0"/>
                          </a:rPr>
                          <m:t>𝛽</m:t>
                        </m:r>
                      </m:e>
                      <m:sub>
                        <m:r>
                          <a:rPr lang="en" altLang="zh-CN" sz="2000" i="1" dirty="0" smtClean="0">
                            <a:effectLst/>
                            <a:latin typeface="Cambria Math" panose="02040503050406030204" pitchFamily="18" charset="0"/>
                          </a:rPr>
                          <m:t>𝑝𝑜𝑠</m:t>
                        </m:r>
                      </m:sub>
                    </m:sSub>
                    <m:r>
                      <a:rPr lang="en" altLang="zh-CN" sz="2000" i="1" dirty="0" smtClean="0">
                        <a:effectLst/>
                        <a:latin typeface="Cambria Math" panose="02040503050406030204" pitchFamily="18" charset="0"/>
                      </a:rPr>
                      <m:t> </m:t>
                    </m:r>
                  </m:oMath>
                </a14:m>
                <a:r>
                  <a:rPr lang="en" altLang="zh-CN" sz="2000" dirty="0">
                    <a:effectLst/>
                    <a:latin typeface="+mn-lt"/>
                  </a:rPr>
                  <a:t>, the </a:t>
                </a:r>
                <a:r>
                  <a:rPr lang="en" altLang="zh-CN" sz="2000" b="1" dirty="0">
                    <a:solidFill>
                      <a:srgbClr val="FF0000"/>
                    </a:solidFill>
                    <a:effectLst/>
                    <a:latin typeface="+mn-lt"/>
                  </a:rPr>
                  <a:t>more severe of gradient vanishing issue</a:t>
                </a:r>
                <a:r>
                  <a:rPr lang="en" altLang="zh-CN" sz="2000" dirty="0">
                    <a:effectLst/>
                    <a:latin typeface="+mn-lt"/>
                  </a:rPr>
                  <a:t> of negative samples:</a:t>
                </a:r>
              </a:p>
            </p:txBody>
          </p:sp>
        </mc:Choice>
        <mc:Fallback>
          <p:sp>
            <p:nvSpPr>
              <p:cNvPr id="39" name="文本框 38">
                <a:extLst>
                  <a:ext uri="{FF2B5EF4-FFF2-40B4-BE49-F238E27FC236}">
                    <a16:creationId xmlns:a16="http://schemas.microsoft.com/office/drawing/2014/main" id="{3E4E04D1-A227-9D8B-D45A-17159B0AF8F5}"/>
                  </a:ext>
                </a:extLst>
              </p:cNvPr>
              <p:cNvSpPr txBox="1">
                <a:spLocks noRot="1" noChangeAspect="1" noMove="1" noResize="1" noEditPoints="1" noAdjustHandles="1" noChangeArrowheads="1" noChangeShapeType="1" noTextEdit="1"/>
              </p:cNvSpPr>
              <p:nvPr/>
            </p:nvSpPr>
            <p:spPr>
              <a:xfrm>
                <a:off x="627730" y="5140362"/>
                <a:ext cx="10740472" cy="1062983"/>
              </a:xfrm>
              <a:prstGeom prst="rect">
                <a:avLst/>
              </a:prstGeom>
              <a:blipFill>
                <a:blip r:embed="rId8"/>
                <a:stretch>
                  <a:fillRect l="-472" t="-2353" b="-94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0236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9" name="Google Shape;109;p2"/>
          <p:cNvSpPr txBox="1"/>
          <p:nvPr/>
        </p:nvSpPr>
        <p:spPr>
          <a:xfrm>
            <a:off x="476974" y="437372"/>
            <a:ext cx="7294487" cy="923289"/>
          </a:xfrm>
          <a:prstGeom prst="rect">
            <a:avLst/>
          </a:prstGeom>
          <a:noFill/>
          <a:ln>
            <a:noFill/>
          </a:ln>
        </p:spPr>
        <p:txBody>
          <a:bodyPr spcFirstLastPara="1" wrap="square" lIns="91425" tIns="45700" rIns="91425" bIns="45700" anchor="t" anchorCtr="0">
            <a:spAutoFit/>
          </a:bodyPr>
          <a:lstStyle/>
          <a:p>
            <a:r>
              <a:rPr lang="en" altLang="zh-CN" sz="3400" b="1" i="1" dirty="0">
                <a:solidFill>
                  <a:srgbClr val="FD0139"/>
                </a:solidFill>
              </a:rPr>
              <a:t>RQ2: </a:t>
            </a:r>
            <a:r>
              <a:rPr lang="en-US" altLang="zh-CN" sz="3400" b="1" i="1" dirty="0">
                <a:solidFill>
                  <a:srgbClr val="FD0139"/>
                </a:solidFill>
              </a:rPr>
              <a:t>Impact</a:t>
            </a:r>
            <a:r>
              <a:rPr lang="zh-CN" altLang="en-US" sz="3400" b="1" i="1" dirty="0">
                <a:solidFill>
                  <a:srgbClr val="FD0139"/>
                </a:solidFill>
              </a:rPr>
              <a:t> </a:t>
            </a:r>
            <a:r>
              <a:rPr lang="en-US" altLang="zh-CN" sz="3400" b="1" i="1" dirty="0">
                <a:solidFill>
                  <a:srgbClr val="FD0139"/>
                </a:solidFill>
              </a:rPr>
              <a:t>of</a:t>
            </a:r>
            <a:r>
              <a:rPr lang="zh-CN" altLang="en-US" sz="3400" b="1" i="1" dirty="0">
                <a:solidFill>
                  <a:srgbClr val="FD0139"/>
                </a:solidFill>
              </a:rPr>
              <a:t> </a:t>
            </a:r>
            <a:r>
              <a:rPr lang="en-US" altLang="zh-CN" sz="3400" b="1" i="1" dirty="0">
                <a:solidFill>
                  <a:srgbClr val="FD0139"/>
                </a:solidFill>
              </a:rPr>
              <a:t>Loss</a:t>
            </a:r>
            <a:r>
              <a:rPr lang="zh-CN" altLang="en-US" sz="3400" b="1" i="1" dirty="0">
                <a:solidFill>
                  <a:srgbClr val="FD0139"/>
                </a:solidFill>
              </a:rPr>
              <a:t> </a:t>
            </a:r>
            <a:r>
              <a:rPr lang="en-US" altLang="zh-CN" sz="3400" b="1" i="1" dirty="0">
                <a:solidFill>
                  <a:srgbClr val="FD0139"/>
                </a:solidFill>
              </a:rPr>
              <a:t>Weight</a:t>
            </a:r>
            <a:endParaRPr lang="en" altLang="zh-CN" sz="3400" b="1" i="1" dirty="0">
              <a:solidFill>
                <a:srgbClr val="FD0139"/>
              </a:solidFill>
            </a:endParaRPr>
          </a:p>
          <a:p>
            <a:endParaRPr sz="2000"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5445247"/>
            <a:ext cx="3668486" cy="1412753"/>
          </a:xfrm>
          <a:prstGeom prst="rect">
            <a:avLst/>
          </a:prstGeom>
        </p:spPr>
      </p:pic>
      <p:pic>
        <p:nvPicPr>
          <p:cNvPr id="3" name="Picture 6">
            <a:extLst>
              <a:ext uri="{FF2B5EF4-FFF2-40B4-BE49-F238E27FC236}">
                <a16:creationId xmlns:a16="http://schemas.microsoft.com/office/drawing/2014/main" id="{CB801006-9990-609D-BBD3-89295CD73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1462" y="177801"/>
            <a:ext cx="958304" cy="9629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0B6D9044-3B55-1FB9-1983-9D531AEFB5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3485"/>
          <a:stretch/>
        </p:blipFill>
        <p:spPr bwMode="auto">
          <a:xfrm>
            <a:off x="9339873" y="364414"/>
            <a:ext cx="2424498" cy="5638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6">
            <a:extLst>
              <a:ext uri="{FF2B5EF4-FFF2-40B4-BE49-F238E27FC236}">
                <a16:creationId xmlns:a16="http://schemas.microsoft.com/office/drawing/2014/main" id="{DEEA6AB7-D0D6-00C7-8752-211A8BA75F9B}"/>
              </a:ext>
            </a:extLst>
          </p:cNvPr>
          <p:cNvCxnSpPr>
            <a:cxnSpLocks/>
          </p:cNvCxnSpPr>
          <p:nvPr/>
        </p:nvCxnSpPr>
        <p:spPr>
          <a:xfrm>
            <a:off x="9048467" y="309822"/>
            <a:ext cx="0" cy="696917"/>
          </a:xfrm>
          <a:prstGeom prst="line">
            <a:avLst/>
          </a:prstGeom>
        </p:spPr>
        <p:style>
          <a:lnRef idx="2">
            <a:schemeClr val="dk1"/>
          </a:lnRef>
          <a:fillRef idx="0">
            <a:schemeClr val="dk1"/>
          </a:fillRef>
          <a:effectRef idx="1">
            <a:schemeClr val="dk1"/>
          </a:effectRef>
          <a:fontRef idx="minor">
            <a:schemeClr val="tx1"/>
          </a:fontRef>
        </p:style>
      </p:cxnSp>
      <p:pic>
        <p:nvPicPr>
          <p:cNvPr id="6" name="图片 5">
            <a:extLst>
              <a:ext uri="{FF2B5EF4-FFF2-40B4-BE49-F238E27FC236}">
                <a16:creationId xmlns:a16="http://schemas.microsoft.com/office/drawing/2014/main" id="{BB0C8592-09BB-E12D-327D-69D60E05C8A2}"/>
              </a:ext>
            </a:extLst>
          </p:cNvPr>
          <p:cNvPicPr>
            <a:picLocks noChangeAspect="1"/>
          </p:cNvPicPr>
          <p:nvPr/>
        </p:nvPicPr>
        <p:blipFill>
          <a:blip r:embed="rId6"/>
          <a:stretch>
            <a:fillRect/>
          </a:stretch>
        </p:blipFill>
        <p:spPr>
          <a:xfrm>
            <a:off x="1094447" y="2363119"/>
            <a:ext cx="8765705" cy="3233609"/>
          </a:xfrm>
          <a:prstGeom prst="rect">
            <a:avLst/>
          </a:prstGeom>
        </p:spPr>
      </p:pic>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8CE33E9D-BAD5-2691-265D-C475F992636B}"/>
                  </a:ext>
                </a:extLst>
              </p:cNvPr>
              <p:cNvSpPr txBox="1"/>
              <p:nvPr/>
            </p:nvSpPr>
            <p:spPr>
              <a:xfrm>
                <a:off x="2889156" y="1634330"/>
                <a:ext cx="4722955" cy="553998"/>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zh-CN" sz="2000" i="1" smtClean="0">
                          <a:latin typeface="Cambria Math" panose="02040503050406030204" pitchFamily="18" charset="0"/>
                          <a:ea typeface="Cambria" panose="02040503050406030204" pitchFamily="18" charset="0"/>
                        </a:rPr>
                        <m:t>𝐿</m:t>
                      </m:r>
                      <m:r>
                        <a:rPr kumimoji="1" lang="en-US" altLang="zh-CN" sz="2000" i="1" smtClean="0">
                          <a:latin typeface="Cambria Math" panose="02040503050406030204" pitchFamily="18" charset="0"/>
                          <a:ea typeface="Cambria" panose="02040503050406030204" pitchFamily="18" charset="0"/>
                        </a:rPr>
                        <m:t>=</m:t>
                      </m:r>
                      <m:r>
                        <a:rPr kumimoji="1" lang="en-US" altLang="zh-CN" sz="2000" i="1" smtClean="0">
                          <a:latin typeface="Cambria Math" panose="02040503050406030204" pitchFamily="18" charset="0"/>
                          <a:ea typeface="Cambria" panose="02040503050406030204" pitchFamily="18" charset="0"/>
                        </a:rPr>
                        <m:t>𝛼</m:t>
                      </m:r>
                      <m:sSub>
                        <m:sSubPr>
                          <m:ctrlPr>
                            <a:rPr kumimoji="1" lang="en-US" altLang="zh-CN" sz="2000" i="1">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𝐿</m:t>
                          </m:r>
                        </m:e>
                        <m:sub>
                          <m:r>
                            <a:rPr kumimoji="1" lang="en-US" altLang="zh-CN" sz="2000" b="0" i="1" smtClean="0">
                              <a:latin typeface="Cambria Math" panose="02040503050406030204" pitchFamily="18" charset="0"/>
                              <a:ea typeface="Cambria" panose="02040503050406030204" pitchFamily="18" charset="0"/>
                            </a:rPr>
                            <m:t>𝐵𝐶𝐸</m:t>
                          </m:r>
                        </m:sub>
                      </m:sSub>
                      <m:r>
                        <a:rPr kumimoji="1" lang="en-US" altLang="zh-CN" sz="2000" i="1">
                          <a:latin typeface="Cambria Math" panose="02040503050406030204" pitchFamily="18" charset="0"/>
                          <a:ea typeface="Cambria" panose="02040503050406030204" pitchFamily="18" charset="0"/>
                        </a:rPr>
                        <m:t>+</m:t>
                      </m:r>
                      <m:d>
                        <m:dPr>
                          <m:ctrlPr>
                            <a:rPr kumimoji="1" lang="en-US" altLang="zh-CN" sz="2000" i="1">
                              <a:latin typeface="Cambria Math" panose="02040503050406030204" pitchFamily="18" charset="0"/>
                              <a:ea typeface="Cambria" panose="02040503050406030204" pitchFamily="18" charset="0"/>
                            </a:rPr>
                          </m:ctrlPr>
                        </m:dPr>
                        <m:e>
                          <m:r>
                            <a:rPr kumimoji="1" lang="en-US" altLang="zh-CN" sz="2000" i="1">
                              <a:latin typeface="Cambria Math" panose="02040503050406030204" pitchFamily="18" charset="0"/>
                              <a:ea typeface="Cambria" panose="02040503050406030204" pitchFamily="18" charset="0"/>
                            </a:rPr>
                            <m:t>1−</m:t>
                          </m:r>
                          <m:r>
                            <a:rPr kumimoji="1" lang="en-US" altLang="zh-CN" sz="2000" i="1">
                              <a:latin typeface="Cambria Math" panose="02040503050406030204" pitchFamily="18" charset="0"/>
                              <a:ea typeface="Cambria" panose="02040503050406030204" pitchFamily="18" charset="0"/>
                            </a:rPr>
                            <m:t>𝛼</m:t>
                          </m:r>
                        </m:e>
                      </m:d>
                      <m:sSub>
                        <m:sSubPr>
                          <m:ctrlPr>
                            <a:rPr kumimoji="1" lang="en-US" altLang="zh-CN" sz="2000" i="1">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𝐿</m:t>
                          </m:r>
                        </m:e>
                        <m:sub>
                          <m:r>
                            <a:rPr kumimoji="1" lang="en-US" altLang="zh-CN" sz="2000" i="1">
                              <a:latin typeface="Cambria Math" panose="02040503050406030204" pitchFamily="18" charset="0"/>
                              <a:ea typeface="Cambria" panose="02040503050406030204" pitchFamily="18" charset="0"/>
                            </a:rPr>
                            <m:t>𝑟𝑎𝑛𝑘</m:t>
                          </m:r>
                        </m:sub>
                      </m:sSub>
                    </m:oMath>
                  </m:oMathPara>
                </a14:m>
                <a:endParaRPr kumimoji="1" lang="en-US" altLang="zh-CN" sz="2000" i="1" dirty="0">
                  <a:latin typeface="Cambria Math" panose="02040503050406030204" pitchFamily="18" charset="0"/>
                  <a:ea typeface="Cambria" panose="02040503050406030204" pitchFamily="18" charset="0"/>
                </a:endParaRPr>
              </a:p>
            </p:txBody>
          </p:sp>
        </mc:Choice>
        <mc:Fallback>
          <p:sp>
            <p:nvSpPr>
              <p:cNvPr id="8" name="文本框 7">
                <a:extLst>
                  <a:ext uri="{FF2B5EF4-FFF2-40B4-BE49-F238E27FC236}">
                    <a16:creationId xmlns:a16="http://schemas.microsoft.com/office/drawing/2014/main" id="{8CE33E9D-BAD5-2691-265D-C475F992636B}"/>
                  </a:ext>
                </a:extLst>
              </p:cNvPr>
              <p:cNvSpPr txBox="1">
                <a:spLocks noRot="1" noChangeAspect="1" noMove="1" noResize="1" noEditPoints="1" noAdjustHandles="1" noChangeArrowheads="1" noChangeShapeType="1" noTextEdit="1"/>
              </p:cNvSpPr>
              <p:nvPr/>
            </p:nvSpPr>
            <p:spPr>
              <a:xfrm>
                <a:off x="2889156" y="1634330"/>
                <a:ext cx="4722955" cy="55399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12CA25FE-FD19-3CC7-2892-43B1316A4D2D}"/>
                  </a:ext>
                </a:extLst>
              </p:cNvPr>
              <p:cNvSpPr txBox="1"/>
              <p:nvPr/>
            </p:nvSpPr>
            <p:spPr>
              <a:xfrm>
                <a:off x="2039008" y="3325418"/>
                <a:ext cx="81727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FF0000"/>
                          </a:solidFill>
                          <a:latin typeface="Cambria Math" panose="02040503050406030204" pitchFamily="18" charset="0"/>
                        </a:rPr>
                        <m:t>𝛼</m:t>
                      </m:r>
                      <m:r>
                        <a:rPr kumimoji="1" lang="en-US" altLang="zh-CN" b="0" i="1" smtClean="0">
                          <a:solidFill>
                            <a:srgbClr val="FF0000"/>
                          </a:solidFill>
                          <a:latin typeface="Cambria Math" panose="02040503050406030204" pitchFamily="18" charset="0"/>
                        </a:rPr>
                        <m:t>=1.0</m:t>
                      </m:r>
                    </m:oMath>
                  </m:oMathPara>
                </a14:m>
                <a:endParaRPr kumimoji="1" lang="zh-CN" altLang="en-US" dirty="0">
                  <a:solidFill>
                    <a:srgbClr val="FF0000"/>
                  </a:solidFill>
                </a:endParaRPr>
              </a:p>
            </p:txBody>
          </p:sp>
        </mc:Choice>
        <mc:Fallback>
          <p:sp>
            <p:nvSpPr>
              <p:cNvPr id="9" name="文本框 8">
                <a:extLst>
                  <a:ext uri="{FF2B5EF4-FFF2-40B4-BE49-F238E27FC236}">
                    <a16:creationId xmlns:a16="http://schemas.microsoft.com/office/drawing/2014/main" id="{12CA25FE-FD19-3CC7-2892-43B1316A4D2D}"/>
                  </a:ext>
                </a:extLst>
              </p:cNvPr>
              <p:cNvSpPr txBox="1">
                <a:spLocks noRot="1" noChangeAspect="1" noMove="1" noResize="1" noEditPoints="1" noAdjustHandles="1" noChangeArrowheads="1" noChangeShapeType="1" noTextEdit="1"/>
              </p:cNvSpPr>
              <p:nvPr/>
            </p:nvSpPr>
            <p:spPr>
              <a:xfrm>
                <a:off x="2039008" y="3325418"/>
                <a:ext cx="817275" cy="3077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3EB6B690-38BF-B3F3-E0A1-25CC89150BF5}"/>
                  </a:ext>
                </a:extLst>
              </p:cNvPr>
              <p:cNvSpPr txBox="1"/>
              <p:nvPr/>
            </p:nvSpPr>
            <p:spPr>
              <a:xfrm>
                <a:off x="2559270" y="4114343"/>
                <a:ext cx="81727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00B050"/>
                          </a:solidFill>
                          <a:latin typeface="Cambria Math" panose="02040503050406030204" pitchFamily="18" charset="0"/>
                        </a:rPr>
                        <m:t>𝛼</m:t>
                      </m:r>
                      <m:r>
                        <a:rPr kumimoji="1" lang="en-US" altLang="zh-CN" b="0" i="1" smtClean="0">
                          <a:solidFill>
                            <a:srgbClr val="00B050"/>
                          </a:solidFill>
                          <a:latin typeface="Cambria Math" panose="02040503050406030204" pitchFamily="18" charset="0"/>
                        </a:rPr>
                        <m:t>=0.1</m:t>
                      </m:r>
                    </m:oMath>
                  </m:oMathPara>
                </a14:m>
                <a:endParaRPr kumimoji="1" lang="zh-CN" altLang="en-US" dirty="0">
                  <a:solidFill>
                    <a:srgbClr val="00B050"/>
                  </a:solidFill>
                </a:endParaRPr>
              </a:p>
            </p:txBody>
          </p:sp>
        </mc:Choice>
        <mc:Fallback>
          <p:sp>
            <p:nvSpPr>
              <p:cNvPr id="11" name="文本框 10">
                <a:extLst>
                  <a:ext uri="{FF2B5EF4-FFF2-40B4-BE49-F238E27FC236}">
                    <a16:creationId xmlns:a16="http://schemas.microsoft.com/office/drawing/2014/main" id="{3EB6B690-38BF-B3F3-E0A1-25CC89150BF5}"/>
                  </a:ext>
                </a:extLst>
              </p:cNvPr>
              <p:cNvSpPr txBox="1">
                <a:spLocks noRot="1" noChangeAspect="1" noMove="1" noResize="1" noEditPoints="1" noAdjustHandles="1" noChangeArrowheads="1" noChangeShapeType="1" noTextEdit="1"/>
              </p:cNvSpPr>
              <p:nvPr/>
            </p:nvSpPr>
            <p:spPr>
              <a:xfrm>
                <a:off x="2559270" y="4114343"/>
                <a:ext cx="817275" cy="30777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64C3EDEE-6632-627A-DB9C-1B6669158641}"/>
                  </a:ext>
                </a:extLst>
              </p:cNvPr>
              <p:cNvSpPr txBox="1"/>
              <p:nvPr/>
            </p:nvSpPr>
            <p:spPr>
              <a:xfrm>
                <a:off x="4711168" y="3073833"/>
                <a:ext cx="81727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FF0000"/>
                          </a:solidFill>
                          <a:latin typeface="Cambria Math" panose="02040503050406030204" pitchFamily="18" charset="0"/>
                        </a:rPr>
                        <m:t>𝛼</m:t>
                      </m:r>
                      <m:r>
                        <a:rPr kumimoji="1" lang="en-US" altLang="zh-CN" b="0" i="1" smtClean="0">
                          <a:solidFill>
                            <a:srgbClr val="FF0000"/>
                          </a:solidFill>
                          <a:latin typeface="Cambria Math" panose="02040503050406030204" pitchFamily="18" charset="0"/>
                        </a:rPr>
                        <m:t>=1.0</m:t>
                      </m:r>
                    </m:oMath>
                  </m:oMathPara>
                </a14:m>
                <a:endParaRPr kumimoji="1" lang="zh-CN" altLang="en-US" dirty="0">
                  <a:solidFill>
                    <a:srgbClr val="FF0000"/>
                  </a:solidFill>
                </a:endParaRPr>
              </a:p>
            </p:txBody>
          </p:sp>
        </mc:Choice>
        <mc:Fallback>
          <p:sp>
            <p:nvSpPr>
              <p:cNvPr id="12" name="文本框 11">
                <a:extLst>
                  <a:ext uri="{FF2B5EF4-FFF2-40B4-BE49-F238E27FC236}">
                    <a16:creationId xmlns:a16="http://schemas.microsoft.com/office/drawing/2014/main" id="{64C3EDEE-6632-627A-DB9C-1B6669158641}"/>
                  </a:ext>
                </a:extLst>
              </p:cNvPr>
              <p:cNvSpPr txBox="1">
                <a:spLocks noRot="1" noChangeAspect="1" noMove="1" noResize="1" noEditPoints="1" noAdjustHandles="1" noChangeArrowheads="1" noChangeShapeType="1" noTextEdit="1"/>
              </p:cNvSpPr>
              <p:nvPr/>
            </p:nvSpPr>
            <p:spPr>
              <a:xfrm>
                <a:off x="4711168" y="3073833"/>
                <a:ext cx="817275" cy="30777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AD62232C-25F7-006E-FF37-757BEB67B681}"/>
                  </a:ext>
                </a:extLst>
              </p:cNvPr>
              <p:cNvSpPr txBox="1"/>
              <p:nvPr/>
            </p:nvSpPr>
            <p:spPr>
              <a:xfrm>
                <a:off x="5209936" y="4354918"/>
                <a:ext cx="81727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00B050"/>
                          </a:solidFill>
                          <a:latin typeface="Cambria Math" panose="02040503050406030204" pitchFamily="18" charset="0"/>
                        </a:rPr>
                        <m:t>𝛼</m:t>
                      </m:r>
                      <m:r>
                        <a:rPr kumimoji="1" lang="en-US" altLang="zh-CN" b="0" i="1" smtClean="0">
                          <a:solidFill>
                            <a:srgbClr val="00B050"/>
                          </a:solidFill>
                          <a:latin typeface="Cambria Math" panose="02040503050406030204" pitchFamily="18" charset="0"/>
                        </a:rPr>
                        <m:t>=0.1</m:t>
                      </m:r>
                    </m:oMath>
                  </m:oMathPara>
                </a14:m>
                <a:endParaRPr kumimoji="1" lang="zh-CN" altLang="en-US" dirty="0">
                  <a:solidFill>
                    <a:srgbClr val="00B050"/>
                  </a:solidFill>
                </a:endParaRPr>
              </a:p>
            </p:txBody>
          </p:sp>
        </mc:Choice>
        <mc:Fallback>
          <p:sp>
            <p:nvSpPr>
              <p:cNvPr id="13" name="文本框 12">
                <a:extLst>
                  <a:ext uri="{FF2B5EF4-FFF2-40B4-BE49-F238E27FC236}">
                    <a16:creationId xmlns:a16="http://schemas.microsoft.com/office/drawing/2014/main" id="{AD62232C-25F7-006E-FF37-757BEB67B681}"/>
                  </a:ext>
                </a:extLst>
              </p:cNvPr>
              <p:cNvSpPr txBox="1">
                <a:spLocks noRot="1" noChangeAspect="1" noMove="1" noResize="1" noEditPoints="1" noAdjustHandles="1" noChangeArrowheads="1" noChangeShapeType="1" noTextEdit="1"/>
              </p:cNvSpPr>
              <p:nvPr/>
            </p:nvSpPr>
            <p:spPr>
              <a:xfrm>
                <a:off x="5209936" y="4354918"/>
                <a:ext cx="817275" cy="30777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DA5D0E20-1CE3-2890-59D4-E29047EEA3CD}"/>
                  </a:ext>
                </a:extLst>
              </p:cNvPr>
              <p:cNvSpPr txBox="1"/>
              <p:nvPr/>
            </p:nvSpPr>
            <p:spPr>
              <a:xfrm>
                <a:off x="7730362" y="4047141"/>
                <a:ext cx="81727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FF0000"/>
                          </a:solidFill>
                          <a:latin typeface="Cambria Math" panose="02040503050406030204" pitchFamily="18" charset="0"/>
                        </a:rPr>
                        <m:t>𝛼</m:t>
                      </m:r>
                      <m:r>
                        <a:rPr kumimoji="1" lang="en-US" altLang="zh-CN" b="0" i="1" smtClean="0">
                          <a:solidFill>
                            <a:srgbClr val="FF0000"/>
                          </a:solidFill>
                          <a:latin typeface="Cambria Math" panose="02040503050406030204" pitchFamily="18" charset="0"/>
                        </a:rPr>
                        <m:t>=1.0</m:t>
                      </m:r>
                    </m:oMath>
                  </m:oMathPara>
                </a14:m>
                <a:endParaRPr kumimoji="1" lang="zh-CN" altLang="en-US" dirty="0">
                  <a:solidFill>
                    <a:srgbClr val="FF0000"/>
                  </a:solidFill>
                </a:endParaRPr>
              </a:p>
            </p:txBody>
          </p:sp>
        </mc:Choice>
        <mc:Fallback>
          <p:sp>
            <p:nvSpPr>
              <p:cNvPr id="14" name="文本框 13">
                <a:extLst>
                  <a:ext uri="{FF2B5EF4-FFF2-40B4-BE49-F238E27FC236}">
                    <a16:creationId xmlns:a16="http://schemas.microsoft.com/office/drawing/2014/main" id="{DA5D0E20-1CE3-2890-59D4-E29047EEA3CD}"/>
                  </a:ext>
                </a:extLst>
              </p:cNvPr>
              <p:cNvSpPr txBox="1">
                <a:spLocks noRot="1" noChangeAspect="1" noMove="1" noResize="1" noEditPoints="1" noAdjustHandles="1" noChangeArrowheads="1" noChangeShapeType="1" noTextEdit="1"/>
              </p:cNvSpPr>
              <p:nvPr/>
            </p:nvSpPr>
            <p:spPr>
              <a:xfrm>
                <a:off x="7730362" y="4047141"/>
                <a:ext cx="817275" cy="30777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FBDFA0A3-D979-7B9E-D609-01F52001EF1A}"/>
                  </a:ext>
                </a:extLst>
              </p:cNvPr>
              <p:cNvSpPr txBox="1"/>
              <p:nvPr/>
            </p:nvSpPr>
            <p:spPr>
              <a:xfrm>
                <a:off x="8480910" y="3793884"/>
                <a:ext cx="81727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00B050"/>
                          </a:solidFill>
                          <a:latin typeface="Cambria Math" panose="02040503050406030204" pitchFamily="18" charset="0"/>
                        </a:rPr>
                        <m:t>𝛼</m:t>
                      </m:r>
                      <m:r>
                        <a:rPr kumimoji="1" lang="en-US" altLang="zh-CN" b="0" i="1" smtClean="0">
                          <a:solidFill>
                            <a:srgbClr val="00B050"/>
                          </a:solidFill>
                          <a:latin typeface="Cambria Math" panose="02040503050406030204" pitchFamily="18" charset="0"/>
                        </a:rPr>
                        <m:t>=0.1</m:t>
                      </m:r>
                    </m:oMath>
                  </m:oMathPara>
                </a14:m>
                <a:endParaRPr kumimoji="1" lang="zh-CN" altLang="en-US" dirty="0">
                  <a:solidFill>
                    <a:srgbClr val="00B050"/>
                  </a:solidFill>
                </a:endParaRPr>
              </a:p>
            </p:txBody>
          </p:sp>
        </mc:Choice>
        <mc:Fallback>
          <p:sp>
            <p:nvSpPr>
              <p:cNvPr id="15" name="文本框 14">
                <a:extLst>
                  <a:ext uri="{FF2B5EF4-FFF2-40B4-BE49-F238E27FC236}">
                    <a16:creationId xmlns:a16="http://schemas.microsoft.com/office/drawing/2014/main" id="{FBDFA0A3-D979-7B9E-D609-01F52001EF1A}"/>
                  </a:ext>
                </a:extLst>
              </p:cNvPr>
              <p:cNvSpPr txBox="1">
                <a:spLocks noRot="1" noChangeAspect="1" noMove="1" noResize="1" noEditPoints="1" noAdjustHandles="1" noChangeArrowheads="1" noChangeShapeType="1" noTextEdit="1"/>
              </p:cNvSpPr>
              <p:nvPr/>
            </p:nvSpPr>
            <p:spPr>
              <a:xfrm>
                <a:off x="8480910" y="3793884"/>
                <a:ext cx="817275" cy="307777"/>
              </a:xfrm>
              <a:prstGeom prst="rect">
                <a:avLst/>
              </a:prstGeom>
              <a:blipFill>
                <a:blip r:embed="rId13"/>
                <a:stretch>
                  <a:fillRect/>
                </a:stretch>
              </a:blipFill>
            </p:spPr>
            <p:txBody>
              <a:bodyPr/>
              <a:lstStyle/>
              <a:p>
                <a:r>
                  <a:rPr lang="zh-CN" altLang="en-US">
                    <a:noFill/>
                  </a:rPr>
                  <a:t> </a:t>
                </a:r>
              </a:p>
            </p:txBody>
          </p:sp>
        </mc:Fallback>
      </mc:AlternateContent>
      <p:sp>
        <p:nvSpPr>
          <p:cNvPr id="17" name="圆角矩形 16">
            <a:extLst>
              <a:ext uri="{FF2B5EF4-FFF2-40B4-BE49-F238E27FC236}">
                <a16:creationId xmlns:a16="http://schemas.microsoft.com/office/drawing/2014/main" id="{2B8DA824-05A6-F8ED-62CC-F534772205FC}"/>
              </a:ext>
            </a:extLst>
          </p:cNvPr>
          <p:cNvSpPr/>
          <p:nvPr/>
        </p:nvSpPr>
        <p:spPr>
          <a:xfrm>
            <a:off x="9280459" y="3329870"/>
            <a:ext cx="2817486" cy="617902"/>
          </a:xfrm>
          <a:prstGeom prst="roundRect">
            <a:avLst/>
          </a:prstGeom>
          <a:solidFill>
            <a:schemeClr val="accent5">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zh-CN" dirty="0">
                <a:solidFill>
                  <a:schemeClr val="tx1"/>
                </a:solidFill>
              </a:rPr>
              <a:t>0.1</a:t>
            </a:r>
            <a:r>
              <a:rPr kumimoji="1" lang="zh-CN" altLang="en-US" dirty="0">
                <a:solidFill>
                  <a:schemeClr val="tx1"/>
                </a:solidFill>
              </a:rPr>
              <a:t> </a:t>
            </a:r>
            <a:r>
              <a:rPr kumimoji="1" lang="en-US" altLang="zh-CN" dirty="0">
                <a:solidFill>
                  <a:schemeClr val="tx1"/>
                </a:solidFill>
              </a:rPr>
              <a:t>weight</a:t>
            </a:r>
            <a:r>
              <a:rPr kumimoji="1" lang="zh-CN" altLang="en-US" dirty="0">
                <a:solidFill>
                  <a:schemeClr val="tx1"/>
                </a:solidFill>
              </a:rPr>
              <a:t> </a:t>
            </a:r>
            <a:r>
              <a:rPr kumimoji="1" lang="en-US" altLang="zh-CN" dirty="0">
                <a:solidFill>
                  <a:schemeClr val="tx1"/>
                </a:solidFill>
              </a:rPr>
              <a:t>for</a:t>
            </a:r>
            <a:r>
              <a:rPr kumimoji="1" lang="zh-CN" altLang="en-US" dirty="0">
                <a:solidFill>
                  <a:schemeClr val="tx1"/>
                </a:solidFill>
              </a:rPr>
              <a:t> </a:t>
            </a:r>
            <a:r>
              <a:rPr kumimoji="1" lang="en-US" altLang="zh-CN" dirty="0">
                <a:solidFill>
                  <a:schemeClr val="tx1"/>
                </a:solidFill>
              </a:rPr>
              <a:t>BCE</a:t>
            </a:r>
            <a:r>
              <a:rPr kumimoji="1" lang="zh-CN" altLang="en-US" dirty="0">
                <a:solidFill>
                  <a:schemeClr val="tx1"/>
                </a:solidFill>
              </a:rPr>
              <a:t> </a:t>
            </a:r>
            <a:r>
              <a:rPr kumimoji="1" lang="en-US" altLang="zh-CN" dirty="0">
                <a:solidFill>
                  <a:schemeClr val="tx1"/>
                </a:solidFill>
              </a:rPr>
              <a:t>loss</a:t>
            </a:r>
          </a:p>
          <a:p>
            <a:pPr marL="285750" indent="-285750">
              <a:buFont typeface="Arial" panose="020B0604020202020204" pitchFamily="34" charset="0"/>
              <a:buChar char="•"/>
            </a:pPr>
            <a:r>
              <a:rPr kumimoji="1" lang="en-US" altLang="zh-CN" dirty="0">
                <a:solidFill>
                  <a:schemeClr val="tx1"/>
                </a:solidFill>
              </a:rPr>
              <a:t>0.9</a:t>
            </a:r>
            <a:r>
              <a:rPr kumimoji="1" lang="zh-CN" altLang="en-US" dirty="0">
                <a:solidFill>
                  <a:schemeClr val="tx1"/>
                </a:solidFill>
              </a:rPr>
              <a:t> </a:t>
            </a:r>
            <a:r>
              <a:rPr kumimoji="1" lang="en-US" altLang="zh-CN" dirty="0">
                <a:solidFill>
                  <a:schemeClr val="tx1"/>
                </a:solidFill>
              </a:rPr>
              <a:t>weight</a:t>
            </a:r>
            <a:r>
              <a:rPr kumimoji="1" lang="zh-CN" altLang="en-US" dirty="0">
                <a:solidFill>
                  <a:schemeClr val="tx1"/>
                </a:solidFill>
              </a:rPr>
              <a:t> </a:t>
            </a:r>
            <a:r>
              <a:rPr kumimoji="1" lang="en-US" altLang="zh-CN" dirty="0">
                <a:solidFill>
                  <a:schemeClr val="tx1"/>
                </a:solidFill>
              </a:rPr>
              <a:t>for</a:t>
            </a:r>
            <a:r>
              <a:rPr kumimoji="1" lang="zh-CN" altLang="en-US" dirty="0">
                <a:solidFill>
                  <a:schemeClr val="tx1"/>
                </a:solidFill>
              </a:rPr>
              <a:t> </a:t>
            </a:r>
            <a:r>
              <a:rPr kumimoji="1" lang="en-US" altLang="zh-CN" dirty="0">
                <a:solidFill>
                  <a:schemeClr val="tx1"/>
                </a:solidFill>
              </a:rPr>
              <a:t>Ranking</a:t>
            </a:r>
            <a:r>
              <a:rPr kumimoji="1" lang="zh-CN" altLang="en-US" dirty="0">
                <a:solidFill>
                  <a:schemeClr val="tx1"/>
                </a:solidFill>
              </a:rPr>
              <a:t> </a:t>
            </a:r>
            <a:r>
              <a:rPr kumimoji="1" lang="en-US" altLang="zh-CN" dirty="0">
                <a:solidFill>
                  <a:schemeClr val="tx1"/>
                </a:solidFill>
              </a:rPr>
              <a:t>loss</a:t>
            </a:r>
            <a:endParaRPr kumimoji="1" lang="zh-CN" altLang="en-US" dirty="0">
              <a:solidFill>
                <a:schemeClr val="tx1"/>
              </a:solidFill>
            </a:endParaRPr>
          </a:p>
        </p:txBody>
      </p:sp>
      <p:sp>
        <p:nvSpPr>
          <p:cNvPr id="7" name="文本框 6">
            <a:extLst>
              <a:ext uri="{FF2B5EF4-FFF2-40B4-BE49-F238E27FC236}">
                <a16:creationId xmlns:a16="http://schemas.microsoft.com/office/drawing/2014/main" id="{9F466CC8-BC1A-1CD0-9063-03CB0F1FBF87}"/>
              </a:ext>
            </a:extLst>
          </p:cNvPr>
          <p:cNvSpPr txBox="1"/>
          <p:nvPr/>
        </p:nvSpPr>
        <p:spPr>
          <a:xfrm>
            <a:off x="7283669" y="2095308"/>
            <a:ext cx="2153154" cy="307777"/>
          </a:xfrm>
          <a:prstGeom prst="rect">
            <a:avLst/>
          </a:prstGeom>
          <a:noFill/>
        </p:spPr>
        <p:txBody>
          <a:bodyPr wrap="none" rtlCol="0">
            <a:spAutoFit/>
          </a:bodyPr>
          <a:lstStyle/>
          <a:p>
            <a:r>
              <a:rPr kumimoji="1" lang="en-US" altLang="zh-CN" dirty="0"/>
              <a:t>The most sparse dataset</a:t>
            </a:r>
            <a:endParaRPr kumimoji="1" lang="zh-CN" altLang="en-US" dirty="0"/>
          </a:p>
        </p:txBody>
      </p:sp>
    </p:spTree>
    <p:extLst>
      <p:ext uri="{BB962C8B-B14F-4D97-AF65-F5344CB8AC3E}">
        <p14:creationId xmlns:p14="http://schemas.microsoft.com/office/powerpoint/2010/main" val="1820716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9" name="Google Shape;109;p2"/>
          <p:cNvSpPr txBox="1"/>
          <p:nvPr/>
        </p:nvSpPr>
        <p:spPr>
          <a:xfrm>
            <a:off x="476975" y="437372"/>
            <a:ext cx="6186886" cy="1969730"/>
          </a:xfrm>
          <a:prstGeom prst="rect">
            <a:avLst/>
          </a:prstGeom>
          <a:noFill/>
          <a:ln>
            <a:noFill/>
          </a:ln>
        </p:spPr>
        <p:txBody>
          <a:bodyPr spcFirstLastPara="1" wrap="square" lIns="91425" tIns="45700" rIns="91425" bIns="45700" anchor="t" anchorCtr="0">
            <a:spAutoFit/>
          </a:bodyPr>
          <a:lstStyle/>
          <a:p>
            <a:r>
              <a:rPr lang="en" altLang="zh-CN" sz="3400" b="1" i="1" dirty="0">
                <a:solidFill>
                  <a:srgbClr val="FD0139"/>
                </a:solidFill>
              </a:rPr>
              <a:t>RQ3: Evaluation of Different Ranking Losses </a:t>
            </a:r>
          </a:p>
          <a:p>
            <a:endParaRPr lang="en" altLang="zh-CN" sz="3400" b="1" i="1" dirty="0">
              <a:solidFill>
                <a:srgbClr val="FD0139"/>
              </a:solidFill>
            </a:endParaRPr>
          </a:p>
          <a:p>
            <a:endParaRPr sz="2000"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5445247"/>
            <a:ext cx="3668486" cy="1412753"/>
          </a:xfrm>
          <a:prstGeom prst="rect">
            <a:avLst/>
          </a:prstGeom>
        </p:spPr>
      </p:pic>
      <p:pic>
        <p:nvPicPr>
          <p:cNvPr id="3" name="Picture 6">
            <a:extLst>
              <a:ext uri="{FF2B5EF4-FFF2-40B4-BE49-F238E27FC236}">
                <a16:creationId xmlns:a16="http://schemas.microsoft.com/office/drawing/2014/main" id="{CB801006-9990-609D-BBD3-89295CD73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1462" y="177801"/>
            <a:ext cx="958304" cy="9629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0B6D9044-3B55-1FB9-1983-9D531AEFB5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3485"/>
          <a:stretch/>
        </p:blipFill>
        <p:spPr bwMode="auto">
          <a:xfrm>
            <a:off x="9339873" y="364414"/>
            <a:ext cx="2424498" cy="5638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6">
            <a:extLst>
              <a:ext uri="{FF2B5EF4-FFF2-40B4-BE49-F238E27FC236}">
                <a16:creationId xmlns:a16="http://schemas.microsoft.com/office/drawing/2014/main" id="{DEEA6AB7-D0D6-00C7-8752-211A8BA75F9B}"/>
              </a:ext>
            </a:extLst>
          </p:cNvPr>
          <p:cNvCxnSpPr>
            <a:cxnSpLocks/>
          </p:cNvCxnSpPr>
          <p:nvPr/>
        </p:nvCxnSpPr>
        <p:spPr>
          <a:xfrm>
            <a:off x="9048467" y="309822"/>
            <a:ext cx="0" cy="696917"/>
          </a:xfrm>
          <a:prstGeom prst="line">
            <a:avLst/>
          </a:prstGeom>
        </p:spPr>
        <p:style>
          <a:lnRef idx="2">
            <a:schemeClr val="dk1"/>
          </a:lnRef>
          <a:fillRef idx="0">
            <a:schemeClr val="dk1"/>
          </a:fillRef>
          <a:effectRef idx="1">
            <a:schemeClr val="dk1"/>
          </a:effectRef>
          <a:fontRef idx="minor">
            <a:schemeClr val="tx1"/>
          </a:fontRef>
        </p:style>
      </p:cxnSp>
      <p:sp>
        <p:nvSpPr>
          <p:cNvPr id="39" name="文本框 38">
            <a:extLst>
              <a:ext uri="{FF2B5EF4-FFF2-40B4-BE49-F238E27FC236}">
                <a16:creationId xmlns:a16="http://schemas.microsoft.com/office/drawing/2014/main" id="{3E4E04D1-A227-9D8B-D45A-17159B0AF8F5}"/>
              </a:ext>
            </a:extLst>
          </p:cNvPr>
          <p:cNvSpPr txBox="1"/>
          <p:nvPr/>
        </p:nvSpPr>
        <p:spPr>
          <a:xfrm>
            <a:off x="5012871" y="3703824"/>
            <a:ext cx="6472624" cy="1938992"/>
          </a:xfrm>
          <a:prstGeom prst="rect">
            <a:avLst/>
          </a:prstGeom>
          <a:noFill/>
        </p:spPr>
        <p:txBody>
          <a:bodyPr wrap="square">
            <a:spAutoFit/>
          </a:bodyPr>
          <a:lstStyle/>
          <a:p>
            <a:r>
              <a:rPr lang="en" altLang="zh-CN" sz="2000" b="1" dirty="0">
                <a:solidFill>
                  <a:schemeClr val="tx1"/>
                </a:solidFill>
                <a:latin typeface="Arial" panose="020B0604020202020204" pitchFamily="34" charset="0"/>
                <a:cs typeface="Arial" panose="020B0604020202020204" pitchFamily="34" charset="0"/>
              </a:rPr>
              <a:t>Observations: </a:t>
            </a:r>
          </a:p>
          <a:p>
            <a:pPr marL="457200" indent="-457200">
              <a:buFont typeface="+mj-lt"/>
              <a:buAutoNum type="arabicPeriod"/>
            </a:pPr>
            <a:endParaRPr lang="en" altLang="zh-CN" sz="2000" dirty="0">
              <a:solidFill>
                <a:schemeClr val="tx1"/>
              </a:solidFill>
              <a:latin typeface="Arial" panose="020B0604020202020204" pitchFamily="34" charset="0"/>
              <a:cs typeface="Arial" panose="020B0604020202020204" pitchFamily="34" charset="0"/>
            </a:endParaRPr>
          </a:p>
          <a:p>
            <a:r>
              <a:rPr lang="en-US" altLang="zh-CN" sz="2000" dirty="0">
                <a:solidFill>
                  <a:schemeClr val="tx1"/>
                </a:solidFill>
                <a:latin typeface="Arial" panose="020B0604020202020204" pitchFamily="34" charset="0"/>
                <a:cs typeface="Arial" panose="020B0604020202020204" pitchFamily="34" charset="0"/>
              </a:rPr>
              <a:t>All</a:t>
            </a:r>
            <a:r>
              <a:rPr lang="zh-CN" altLang="en-US" sz="2000" dirty="0">
                <a:solidFill>
                  <a:schemeClr val="tx1"/>
                </a:solidFill>
                <a:latin typeface="Arial" panose="020B0604020202020204" pitchFamily="34" charset="0"/>
                <a:cs typeface="Arial" panose="020B0604020202020204" pitchFamily="34" charset="0"/>
              </a:rPr>
              <a:t> </a:t>
            </a:r>
            <a:r>
              <a:rPr lang="en-US" altLang="zh-CN" sz="2000" dirty="0">
                <a:solidFill>
                  <a:schemeClr val="tx1"/>
                </a:solidFill>
                <a:latin typeface="Arial" panose="020B0604020202020204" pitchFamily="34" charset="0"/>
                <a:cs typeface="Arial" panose="020B0604020202020204" pitchFamily="34" charset="0"/>
              </a:rPr>
              <a:t>auxiliary</a:t>
            </a:r>
            <a:r>
              <a:rPr lang="zh-CN" altLang="en-US" sz="2000" dirty="0">
                <a:solidFill>
                  <a:schemeClr val="tx1"/>
                </a:solidFill>
                <a:latin typeface="Arial" panose="020B0604020202020204" pitchFamily="34" charset="0"/>
                <a:cs typeface="Arial" panose="020B0604020202020204" pitchFamily="34" charset="0"/>
              </a:rPr>
              <a:t> </a:t>
            </a:r>
            <a:r>
              <a:rPr lang="en-US" altLang="zh-CN" sz="2000" dirty="0">
                <a:solidFill>
                  <a:schemeClr val="tx1"/>
                </a:solidFill>
                <a:latin typeface="Arial" panose="020B0604020202020204" pitchFamily="34" charset="0"/>
                <a:cs typeface="Arial" panose="020B0604020202020204" pitchFamily="34" charset="0"/>
              </a:rPr>
              <a:t>ranking</a:t>
            </a:r>
            <a:r>
              <a:rPr lang="zh-CN" altLang="en-US" sz="2000" dirty="0">
                <a:solidFill>
                  <a:schemeClr val="tx1"/>
                </a:solidFill>
                <a:latin typeface="Arial" panose="020B0604020202020204" pitchFamily="34" charset="0"/>
                <a:cs typeface="Arial" panose="020B0604020202020204" pitchFamily="34" charset="0"/>
              </a:rPr>
              <a:t> </a:t>
            </a:r>
            <a:r>
              <a:rPr lang="en-US" altLang="zh-CN" sz="2000" dirty="0">
                <a:solidFill>
                  <a:schemeClr val="tx1"/>
                </a:solidFill>
                <a:latin typeface="Arial" panose="020B0604020202020204" pitchFamily="34" charset="0"/>
                <a:cs typeface="Arial" panose="020B0604020202020204" pitchFamily="34" charset="0"/>
              </a:rPr>
              <a:t>losses</a:t>
            </a:r>
            <a:r>
              <a:rPr lang="zh-CN" altLang="en-US" sz="2000" dirty="0">
                <a:solidFill>
                  <a:schemeClr val="tx1"/>
                </a:solidFill>
                <a:latin typeface="Arial" panose="020B0604020202020204" pitchFamily="34" charset="0"/>
                <a:cs typeface="Arial" panose="020B0604020202020204" pitchFamily="34" charset="0"/>
              </a:rPr>
              <a:t> </a:t>
            </a:r>
            <a:r>
              <a:rPr lang="en-US" altLang="zh-CN" sz="2000" dirty="0">
                <a:solidFill>
                  <a:schemeClr val="tx1"/>
                </a:solidFill>
                <a:latin typeface="Arial" panose="020B0604020202020204" pitchFamily="34" charset="0"/>
                <a:cs typeface="Arial" panose="020B0604020202020204" pitchFamily="34" charset="0"/>
              </a:rPr>
              <a:t>get:</a:t>
            </a:r>
          </a:p>
          <a:p>
            <a:pPr marL="342900" indent="-342900">
              <a:buFont typeface="Arial" panose="020B0604020202020204" pitchFamily="34" charset="0"/>
              <a:buChar char="•"/>
            </a:pPr>
            <a:r>
              <a:rPr lang="en-US" altLang="zh-CN" sz="2000" dirty="0">
                <a:solidFill>
                  <a:schemeClr val="tx1"/>
                </a:solidFill>
                <a:latin typeface="Arial" panose="020B0604020202020204" pitchFamily="34" charset="0"/>
                <a:cs typeface="Arial" panose="020B0604020202020204" pitchFamily="34" charset="0"/>
              </a:rPr>
              <a:t>Higher</a:t>
            </a:r>
            <a:r>
              <a:rPr lang="zh-CN" altLang="en-US" sz="2000" dirty="0">
                <a:solidFill>
                  <a:schemeClr val="tx1"/>
                </a:solidFill>
                <a:latin typeface="Arial" panose="020B0604020202020204" pitchFamily="34" charset="0"/>
                <a:cs typeface="Arial" panose="020B0604020202020204" pitchFamily="34" charset="0"/>
              </a:rPr>
              <a:t> </a:t>
            </a:r>
            <a:r>
              <a:rPr lang="en-US" altLang="zh-CN" sz="2000" dirty="0">
                <a:solidFill>
                  <a:schemeClr val="tx1"/>
                </a:solidFill>
                <a:latin typeface="Arial" panose="020B0604020202020204" pitchFamily="34" charset="0"/>
                <a:cs typeface="Arial" panose="020B0604020202020204" pitchFamily="34" charset="0"/>
              </a:rPr>
              <a:t>AUC</a:t>
            </a:r>
          </a:p>
          <a:p>
            <a:pPr marL="342900" indent="-342900">
              <a:buFont typeface="Arial" panose="020B0604020202020204" pitchFamily="34" charset="0"/>
              <a:buChar char="•"/>
            </a:pPr>
            <a:r>
              <a:rPr lang="en-US" altLang="zh-CN" sz="2000" b="1" dirty="0">
                <a:solidFill>
                  <a:srgbClr val="00B050"/>
                </a:solidFill>
                <a:latin typeface="Arial" panose="020B0604020202020204" pitchFamily="34" charset="0"/>
                <a:cs typeface="Arial" panose="020B0604020202020204" pitchFamily="34" charset="0"/>
              </a:rPr>
              <a:t>Lower</a:t>
            </a:r>
            <a:r>
              <a:rPr lang="zh-CN" altLang="en-US" sz="2000" b="1" dirty="0">
                <a:solidFill>
                  <a:srgbClr val="00B050"/>
                </a:solidFill>
                <a:latin typeface="Arial" panose="020B0604020202020204" pitchFamily="34" charset="0"/>
                <a:cs typeface="Arial" panose="020B0604020202020204" pitchFamily="34" charset="0"/>
              </a:rPr>
              <a:t> </a:t>
            </a:r>
            <a:r>
              <a:rPr lang="en-US" altLang="zh-CN" sz="2000" b="1" dirty="0">
                <a:solidFill>
                  <a:srgbClr val="00B050"/>
                </a:solidFill>
                <a:latin typeface="Arial" panose="020B0604020202020204" pitchFamily="34" charset="0"/>
                <a:cs typeface="Arial" panose="020B0604020202020204" pitchFamily="34" charset="0"/>
              </a:rPr>
              <a:t>BCE</a:t>
            </a:r>
            <a:r>
              <a:rPr lang="zh-CN" altLang="en-US" sz="2000" b="1" dirty="0">
                <a:solidFill>
                  <a:srgbClr val="00B050"/>
                </a:solidFill>
                <a:latin typeface="Arial" panose="020B0604020202020204" pitchFamily="34" charset="0"/>
                <a:cs typeface="Arial" panose="020B0604020202020204" pitchFamily="34" charset="0"/>
              </a:rPr>
              <a:t> </a:t>
            </a:r>
            <a:r>
              <a:rPr lang="en-US" altLang="zh-CN" sz="2000" b="1" dirty="0">
                <a:solidFill>
                  <a:srgbClr val="00B050"/>
                </a:solidFill>
                <a:latin typeface="Arial" panose="020B0604020202020204" pitchFamily="34" charset="0"/>
                <a:cs typeface="Arial" panose="020B0604020202020204" pitchFamily="34" charset="0"/>
              </a:rPr>
              <a:t>loss</a:t>
            </a:r>
          </a:p>
          <a:p>
            <a:pPr marL="342900" indent="-342900">
              <a:buFont typeface="Arial" panose="020B0604020202020204" pitchFamily="34" charset="0"/>
              <a:buChar char="•"/>
            </a:pPr>
            <a:r>
              <a:rPr lang="en-US" altLang="zh-CN" sz="2000" b="1" dirty="0">
                <a:solidFill>
                  <a:srgbClr val="00B050"/>
                </a:solidFill>
                <a:latin typeface="Arial" panose="020B0604020202020204" pitchFamily="34" charset="0"/>
                <a:cs typeface="Arial" panose="020B0604020202020204" pitchFamily="34" charset="0"/>
              </a:rPr>
              <a:t>Larger</a:t>
            </a:r>
            <a:r>
              <a:rPr lang="zh-CN" altLang="en-US" sz="2000" b="1" dirty="0">
                <a:solidFill>
                  <a:srgbClr val="00B050"/>
                </a:solidFill>
                <a:latin typeface="Arial" panose="020B0604020202020204" pitchFamily="34" charset="0"/>
                <a:cs typeface="Arial" panose="020B0604020202020204" pitchFamily="34" charset="0"/>
              </a:rPr>
              <a:t> </a:t>
            </a:r>
            <a:r>
              <a:rPr lang="en-US" altLang="zh-CN" sz="2000" b="1" dirty="0">
                <a:solidFill>
                  <a:srgbClr val="00B050"/>
                </a:solidFill>
                <a:latin typeface="Arial" panose="020B0604020202020204" pitchFamily="34" charset="0"/>
                <a:cs typeface="Arial" panose="020B0604020202020204" pitchFamily="34" charset="0"/>
              </a:rPr>
              <a:t>gradients</a:t>
            </a:r>
            <a:r>
              <a:rPr lang="zh-CN" altLang="en-US" sz="2000" b="1" dirty="0">
                <a:solidFill>
                  <a:srgbClr val="00B050"/>
                </a:solidFill>
                <a:latin typeface="Arial" panose="020B0604020202020204" pitchFamily="34" charset="0"/>
                <a:cs typeface="Arial" panose="020B0604020202020204" pitchFamily="34" charset="0"/>
              </a:rPr>
              <a:t> </a:t>
            </a:r>
            <a:r>
              <a:rPr lang="en-US" altLang="zh-CN" sz="2000" b="1" dirty="0">
                <a:solidFill>
                  <a:srgbClr val="00B050"/>
                </a:solidFill>
                <a:latin typeface="Arial" panose="020B0604020202020204" pitchFamily="34" charset="0"/>
                <a:cs typeface="Arial" panose="020B0604020202020204" pitchFamily="34" charset="0"/>
              </a:rPr>
              <a:t>on</a:t>
            </a:r>
            <a:r>
              <a:rPr lang="zh-CN" altLang="en-US" sz="2000" b="1" dirty="0">
                <a:solidFill>
                  <a:srgbClr val="00B050"/>
                </a:solidFill>
                <a:latin typeface="Arial" panose="020B0604020202020204" pitchFamily="34" charset="0"/>
                <a:cs typeface="Arial" panose="020B0604020202020204" pitchFamily="34" charset="0"/>
              </a:rPr>
              <a:t> </a:t>
            </a:r>
            <a:r>
              <a:rPr lang="en-US" altLang="zh-CN" sz="2000" b="1" dirty="0">
                <a:solidFill>
                  <a:srgbClr val="00B050"/>
                </a:solidFill>
                <a:latin typeface="Arial" panose="020B0604020202020204" pitchFamily="34" charset="0"/>
                <a:cs typeface="Arial" panose="020B0604020202020204" pitchFamily="34" charset="0"/>
              </a:rPr>
              <a:t>negative</a:t>
            </a:r>
            <a:r>
              <a:rPr lang="zh-CN" altLang="en-US" sz="2000" b="1" dirty="0">
                <a:solidFill>
                  <a:srgbClr val="00B050"/>
                </a:solidFill>
                <a:latin typeface="Arial" panose="020B0604020202020204" pitchFamily="34" charset="0"/>
                <a:cs typeface="Arial" panose="020B0604020202020204" pitchFamily="34" charset="0"/>
              </a:rPr>
              <a:t> </a:t>
            </a:r>
            <a:r>
              <a:rPr lang="en-US" altLang="zh-CN" sz="2000" b="1" dirty="0">
                <a:solidFill>
                  <a:srgbClr val="00B050"/>
                </a:solidFill>
                <a:latin typeface="Arial" panose="020B0604020202020204" pitchFamily="34" charset="0"/>
                <a:cs typeface="Arial" panose="020B0604020202020204" pitchFamily="34" charset="0"/>
              </a:rPr>
              <a:t>samples</a:t>
            </a:r>
            <a:r>
              <a:rPr lang="zh-CN" altLang="en-US" sz="2000" b="1" dirty="0">
                <a:solidFill>
                  <a:srgbClr val="00B050"/>
                </a:solidFill>
                <a:latin typeface="Arial" panose="020B0604020202020204" pitchFamily="34" charset="0"/>
                <a:cs typeface="Arial" panose="020B0604020202020204" pitchFamily="34" charset="0"/>
              </a:rPr>
              <a:t> </a:t>
            </a:r>
            <a:endParaRPr lang="en" altLang="zh-CN" sz="2000" b="1" dirty="0">
              <a:solidFill>
                <a:srgbClr val="00B050"/>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1889AF8F-6930-79FD-6CF1-93C8AE355539}"/>
              </a:ext>
            </a:extLst>
          </p:cNvPr>
          <p:cNvPicPr>
            <a:picLocks noChangeAspect="1"/>
          </p:cNvPicPr>
          <p:nvPr/>
        </p:nvPicPr>
        <p:blipFill>
          <a:blip r:embed="rId6"/>
          <a:stretch>
            <a:fillRect/>
          </a:stretch>
        </p:blipFill>
        <p:spPr>
          <a:xfrm>
            <a:off x="568924" y="1788411"/>
            <a:ext cx="4276478" cy="3656835"/>
          </a:xfrm>
          <a:prstGeom prst="rect">
            <a:avLst/>
          </a:prstGeom>
        </p:spPr>
      </p:pic>
      <p:pic>
        <p:nvPicPr>
          <p:cNvPr id="8" name="图片 7">
            <a:extLst>
              <a:ext uri="{FF2B5EF4-FFF2-40B4-BE49-F238E27FC236}">
                <a16:creationId xmlns:a16="http://schemas.microsoft.com/office/drawing/2014/main" id="{33710FB2-0AA6-6F76-1589-B22C688E5EAB}"/>
              </a:ext>
            </a:extLst>
          </p:cNvPr>
          <p:cNvPicPr>
            <a:picLocks noChangeAspect="1"/>
          </p:cNvPicPr>
          <p:nvPr/>
        </p:nvPicPr>
        <p:blipFill>
          <a:blip r:embed="rId7"/>
          <a:stretch>
            <a:fillRect/>
          </a:stretch>
        </p:blipFill>
        <p:spPr>
          <a:xfrm>
            <a:off x="4794173" y="2061676"/>
            <a:ext cx="6691322" cy="150998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ECAC143-AE7E-6EB6-4871-774C28856EE7}"/>
                  </a:ext>
                </a:extLst>
              </p:cNvPr>
              <p:cNvSpPr txBox="1"/>
              <p:nvPr/>
            </p:nvSpPr>
            <p:spPr>
              <a:xfrm>
                <a:off x="2567659" y="1511410"/>
                <a:ext cx="4722955" cy="553998"/>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zh-CN" sz="2000" i="1" smtClean="0">
                          <a:latin typeface="Cambria Math" panose="02040503050406030204" pitchFamily="18" charset="0"/>
                          <a:ea typeface="Cambria" panose="02040503050406030204" pitchFamily="18" charset="0"/>
                        </a:rPr>
                        <m:t>𝐿</m:t>
                      </m:r>
                      <m:r>
                        <a:rPr kumimoji="1" lang="en-US" altLang="zh-CN" sz="2000" i="1" smtClean="0">
                          <a:latin typeface="Cambria Math" panose="02040503050406030204" pitchFamily="18" charset="0"/>
                          <a:ea typeface="Cambria" panose="02040503050406030204" pitchFamily="18" charset="0"/>
                        </a:rPr>
                        <m:t>=</m:t>
                      </m:r>
                      <m:r>
                        <a:rPr kumimoji="1" lang="en-US" altLang="zh-CN" sz="2000" i="1" smtClean="0">
                          <a:latin typeface="Cambria Math" panose="02040503050406030204" pitchFamily="18" charset="0"/>
                          <a:ea typeface="Cambria" panose="02040503050406030204" pitchFamily="18" charset="0"/>
                        </a:rPr>
                        <m:t>𝛼</m:t>
                      </m:r>
                      <m:sSub>
                        <m:sSubPr>
                          <m:ctrlPr>
                            <a:rPr kumimoji="1" lang="en-US" altLang="zh-CN" sz="2000" i="1">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𝐿</m:t>
                          </m:r>
                        </m:e>
                        <m:sub>
                          <m:r>
                            <a:rPr kumimoji="1" lang="en-US" altLang="zh-CN" sz="2000" b="0" i="1" smtClean="0">
                              <a:latin typeface="Cambria Math" panose="02040503050406030204" pitchFamily="18" charset="0"/>
                              <a:ea typeface="Cambria" panose="02040503050406030204" pitchFamily="18" charset="0"/>
                            </a:rPr>
                            <m:t>𝐵𝐶𝐸</m:t>
                          </m:r>
                        </m:sub>
                      </m:sSub>
                      <m:r>
                        <a:rPr kumimoji="1" lang="en-US" altLang="zh-CN" sz="2000" i="1">
                          <a:latin typeface="Cambria Math" panose="02040503050406030204" pitchFamily="18" charset="0"/>
                          <a:ea typeface="Cambria" panose="02040503050406030204" pitchFamily="18" charset="0"/>
                        </a:rPr>
                        <m:t>+</m:t>
                      </m:r>
                      <m:d>
                        <m:dPr>
                          <m:ctrlPr>
                            <a:rPr kumimoji="1" lang="en-US" altLang="zh-CN" sz="2000" i="1">
                              <a:latin typeface="Cambria Math" panose="02040503050406030204" pitchFamily="18" charset="0"/>
                              <a:ea typeface="Cambria" panose="02040503050406030204" pitchFamily="18" charset="0"/>
                            </a:rPr>
                          </m:ctrlPr>
                        </m:dPr>
                        <m:e>
                          <m:r>
                            <a:rPr kumimoji="1" lang="en-US" altLang="zh-CN" sz="2000" i="1">
                              <a:latin typeface="Cambria Math" panose="02040503050406030204" pitchFamily="18" charset="0"/>
                              <a:ea typeface="Cambria" panose="02040503050406030204" pitchFamily="18" charset="0"/>
                            </a:rPr>
                            <m:t>1−</m:t>
                          </m:r>
                          <m:r>
                            <a:rPr kumimoji="1" lang="en-US" altLang="zh-CN" sz="2000" i="1">
                              <a:latin typeface="Cambria Math" panose="02040503050406030204" pitchFamily="18" charset="0"/>
                              <a:ea typeface="Cambria" panose="02040503050406030204" pitchFamily="18" charset="0"/>
                            </a:rPr>
                            <m:t>𝛼</m:t>
                          </m:r>
                        </m:e>
                      </m:d>
                      <m:sSub>
                        <m:sSubPr>
                          <m:ctrlPr>
                            <a:rPr kumimoji="1" lang="en-US" altLang="zh-CN" sz="2000" i="1">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𝐿</m:t>
                          </m:r>
                        </m:e>
                        <m:sub>
                          <m:r>
                            <a:rPr kumimoji="1" lang="en-US" altLang="zh-CN" sz="2000" i="1">
                              <a:latin typeface="Cambria Math" panose="02040503050406030204" pitchFamily="18" charset="0"/>
                              <a:ea typeface="Cambria" panose="02040503050406030204" pitchFamily="18" charset="0"/>
                            </a:rPr>
                            <m:t>𝑟𝑎𝑛𝑘</m:t>
                          </m:r>
                        </m:sub>
                      </m:sSub>
                    </m:oMath>
                  </m:oMathPara>
                </a14:m>
                <a:endParaRPr kumimoji="1" lang="en-US" altLang="zh-CN" sz="2000" i="1" dirty="0">
                  <a:latin typeface="Cambria Math" panose="02040503050406030204" pitchFamily="18" charset="0"/>
                  <a:ea typeface="Cambria" panose="02040503050406030204" pitchFamily="18" charset="0"/>
                </a:endParaRPr>
              </a:p>
            </p:txBody>
          </p:sp>
        </mc:Choice>
        <mc:Fallback xmlns="">
          <p:sp>
            <p:nvSpPr>
              <p:cNvPr id="6" name="文本框 5">
                <a:extLst>
                  <a:ext uri="{FF2B5EF4-FFF2-40B4-BE49-F238E27FC236}">
                    <a16:creationId xmlns:a16="http://schemas.microsoft.com/office/drawing/2014/main" id="{9ECAC143-AE7E-6EB6-4871-774C28856EE7}"/>
                  </a:ext>
                </a:extLst>
              </p:cNvPr>
              <p:cNvSpPr txBox="1">
                <a:spLocks noRot="1" noChangeAspect="1" noMove="1" noResize="1" noEditPoints="1" noAdjustHandles="1" noChangeArrowheads="1" noChangeShapeType="1" noTextEdit="1"/>
              </p:cNvSpPr>
              <p:nvPr/>
            </p:nvSpPr>
            <p:spPr>
              <a:xfrm>
                <a:off x="2567659" y="1511410"/>
                <a:ext cx="4722955" cy="553998"/>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9229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9" name="Google Shape;109;p2"/>
          <p:cNvSpPr txBox="1"/>
          <p:nvPr/>
        </p:nvSpPr>
        <p:spPr>
          <a:xfrm>
            <a:off x="476975" y="437372"/>
            <a:ext cx="6186886" cy="923289"/>
          </a:xfrm>
          <a:prstGeom prst="rect">
            <a:avLst/>
          </a:prstGeom>
          <a:noFill/>
          <a:ln>
            <a:noFill/>
          </a:ln>
        </p:spPr>
        <p:txBody>
          <a:bodyPr spcFirstLastPara="1" wrap="square" lIns="91425" tIns="45700" rIns="91425" bIns="45700" anchor="t" anchorCtr="0">
            <a:spAutoFit/>
          </a:bodyPr>
          <a:lstStyle/>
          <a:p>
            <a:r>
              <a:rPr lang="en" altLang="zh-CN" sz="3400" b="1" i="1" dirty="0">
                <a:solidFill>
                  <a:srgbClr val="FD0139"/>
                </a:solidFill>
              </a:rPr>
              <a:t>RQ</a:t>
            </a:r>
            <a:r>
              <a:rPr lang="en-US" altLang="zh-CN" sz="3400" b="1" i="1" dirty="0">
                <a:solidFill>
                  <a:srgbClr val="FD0139"/>
                </a:solidFill>
              </a:rPr>
              <a:t>4</a:t>
            </a:r>
            <a:r>
              <a:rPr lang="en" altLang="zh-CN" sz="3400" b="1" i="1" dirty="0">
                <a:solidFill>
                  <a:srgbClr val="FD0139"/>
                </a:solidFill>
              </a:rPr>
              <a:t>: Beyond Ranking Loss </a:t>
            </a:r>
          </a:p>
          <a:p>
            <a:endParaRPr sz="2000"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5445247"/>
            <a:ext cx="3668486" cy="1412753"/>
          </a:xfrm>
          <a:prstGeom prst="rect">
            <a:avLst/>
          </a:prstGeom>
        </p:spPr>
      </p:pic>
      <p:pic>
        <p:nvPicPr>
          <p:cNvPr id="3" name="Picture 6">
            <a:extLst>
              <a:ext uri="{FF2B5EF4-FFF2-40B4-BE49-F238E27FC236}">
                <a16:creationId xmlns:a16="http://schemas.microsoft.com/office/drawing/2014/main" id="{CB801006-9990-609D-BBD3-89295CD73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1462" y="177801"/>
            <a:ext cx="958304" cy="9629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0B6D9044-3B55-1FB9-1983-9D531AEFB5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3485"/>
          <a:stretch/>
        </p:blipFill>
        <p:spPr bwMode="auto">
          <a:xfrm>
            <a:off x="9339873" y="364414"/>
            <a:ext cx="2424498" cy="5638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6">
            <a:extLst>
              <a:ext uri="{FF2B5EF4-FFF2-40B4-BE49-F238E27FC236}">
                <a16:creationId xmlns:a16="http://schemas.microsoft.com/office/drawing/2014/main" id="{DEEA6AB7-D0D6-00C7-8752-211A8BA75F9B}"/>
              </a:ext>
            </a:extLst>
          </p:cNvPr>
          <p:cNvCxnSpPr>
            <a:cxnSpLocks/>
          </p:cNvCxnSpPr>
          <p:nvPr/>
        </p:nvCxnSpPr>
        <p:spPr>
          <a:xfrm>
            <a:off x="9048467" y="309822"/>
            <a:ext cx="0" cy="696917"/>
          </a:xfrm>
          <a:prstGeom prst="line">
            <a:avLst/>
          </a:prstGeom>
        </p:spPr>
        <p:style>
          <a:lnRef idx="2">
            <a:schemeClr val="dk1"/>
          </a:lnRef>
          <a:fillRef idx="0">
            <a:schemeClr val="dk1"/>
          </a:fillRef>
          <a:effectRef idx="1">
            <a:schemeClr val="dk1"/>
          </a:effectRef>
          <a:fontRef idx="minor">
            <a:schemeClr val="tx1"/>
          </a:fontRef>
        </p:style>
      </p:cxnSp>
      <p:sp>
        <p:nvSpPr>
          <p:cNvPr id="10" name="文本框 9">
            <a:extLst>
              <a:ext uri="{FF2B5EF4-FFF2-40B4-BE49-F238E27FC236}">
                <a16:creationId xmlns:a16="http://schemas.microsoft.com/office/drawing/2014/main" id="{DE3BC232-813E-0F85-452E-0C56CF5F6A9C}"/>
              </a:ext>
            </a:extLst>
          </p:cNvPr>
          <p:cNvSpPr txBox="1"/>
          <p:nvPr/>
        </p:nvSpPr>
        <p:spPr>
          <a:xfrm>
            <a:off x="476975" y="1261780"/>
            <a:ext cx="5633099" cy="400110"/>
          </a:xfrm>
          <a:prstGeom prst="rect">
            <a:avLst/>
          </a:prstGeom>
          <a:solidFill>
            <a:schemeClr val="accent1">
              <a:lumMod val="20000"/>
              <a:lumOff val="80000"/>
            </a:schemeClr>
          </a:solidFill>
        </p:spPr>
        <p:txBody>
          <a:bodyPr wrap="square">
            <a:spAutoFit/>
          </a:bodyPr>
          <a:lstStyle/>
          <a:p>
            <a:pPr algn="ctr"/>
            <a:r>
              <a:rPr lang="en-US" altLang="zh-CN" sz="2000" dirty="0">
                <a:latin typeface="Arial" panose="020B0604020202020204" pitchFamily="34" charset="0"/>
                <a:cs typeface="Arial" panose="020B0604020202020204" pitchFamily="34" charset="0"/>
              </a:rPr>
              <a:t>New Method: Combined-Contrastive</a:t>
            </a:r>
            <a:endParaRPr lang="zh-CN" altLang="en-US" sz="2000" dirty="0"/>
          </a:p>
        </p:txBody>
      </p:sp>
      <p:pic>
        <p:nvPicPr>
          <p:cNvPr id="6" name="图片 5">
            <a:extLst>
              <a:ext uri="{FF2B5EF4-FFF2-40B4-BE49-F238E27FC236}">
                <a16:creationId xmlns:a16="http://schemas.microsoft.com/office/drawing/2014/main" id="{2B0AEE14-E634-FAF1-2011-1EB14D87AD9B}"/>
              </a:ext>
            </a:extLst>
          </p:cNvPr>
          <p:cNvPicPr>
            <a:picLocks noChangeAspect="1"/>
          </p:cNvPicPr>
          <p:nvPr/>
        </p:nvPicPr>
        <p:blipFill>
          <a:blip r:embed="rId6"/>
          <a:stretch>
            <a:fillRect/>
          </a:stretch>
        </p:blipFill>
        <p:spPr>
          <a:xfrm>
            <a:off x="1010131" y="3305864"/>
            <a:ext cx="4911469" cy="1512694"/>
          </a:xfrm>
          <a:prstGeom prst="rect">
            <a:avLst/>
          </a:prstGeom>
        </p:spPr>
      </p:pic>
      <p:pic>
        <p:nvPicPr>
          <p:cNvPr id="7" name="图片 6">
            <a:extLst>
              <a:ext uri="{FF2B5EF4-FFF2-40B4-BE49-F238E27FC236}">
                <a16:creationId xmlns:a16="http://schemas.microsoft.com/office/drawing/2014/main" id="{69B2853C-6321-6DD0-C852-90600F6787CB}"/>
              </a:ext>
            </a:extLst>
          </p:cNvPr>
          <p:cNvPicPr>
            <a:picLocks noChangeAspect="1"/>
          </p:cNvPicPr>
          <p:nvPr/>
        </p:nvPicPr>
        <p:blipFill>
          <a:blip r:embed="rId7"/>
          <a:stretch>
            <a:fillRect/>
          </a:stretch>
        </p:blipFill>
        <p:spPr>
          <a:xfrm>
            <a:off x="6382093" y="2828842"/>
            <a:ext cx="5538131" cy="1617034"/>
          </a:xfrm>
          <a:prstGeom prst="rect">
            <a:avLst/>
          </a:prstGeom>
        </p:spPr>
      </p:pic>
      <p:sp>
        <p:nvSpPr>
          <p:cNvPr id="9" name="文本框 8">
            <a:extLst>
              <a:ext uri="{FF2B5EF4-FFF2-40B4-BE49-F238E27FC236}">
                <a16:creationId xmlns:a16="http://schemas.microsoft.com/office/drawing/2014/main" id="{66EC407D-23FE-934F-F40D-EC1B9FA9A96A}"/>
              </a:ext>
            </a:extLst>
          </p:cNvPr>
          <p:cNvSpPr txBox="1"/>
          <p:nvPr/>
        </p:nvSpPr>
        <p:spPr>
          <a:xfrm>
            <a:off x="467863" y="2776325"/>
            <a:ext cx="6100010" cy="49693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000" dirty="0"/>
              <a:t>Combine classification loss with </a:t>
            </a:r>
            <a:r>
              <a:rPr lang="en-US" altLang="zh-CN" sz="2000" dirty="0">
                <a:solidFill>
                  <a:srgbClr val="00B050"/>
                </a:solidFill>
              </a:rPr>
              <a:t>contrastive loss</a:t>
            </a:r>
            <a:endParaRPr lang="en-US" altLang="zh-CN" sz="2000" dirty="0"/>
          </a:p>
        </p:txBody>
      </p:sp>
    </p:spTree>
    <p:extLst>
      <p:ext uri="{BB962C8B-B14F-4D97-AF65-F5344CB8AC3E}">
        <p14:creationId xmlns:p14="http://schemas.microsoft.com/office/powerpoint/2010/main" val="652615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9" name="Google Shape;109;p2"/>
          <p:cNvSpPr txBox="1"/>
          <p:nvPr/>
        </p:nvSpPr>
        <p:spPr>
          <a:xfrm>
            <a:off x="476975" y="437372"/>
            <a:ext cx="6186886" cy="923289"/>
          </a:xfrm>
          <a:prstGeom prst="rect">
            <a:avLst/>
          </a:prstGeom>
          <a:noFill/>
          <a:ln>
            <a:noFill/>
          </a:ln>
        </p:spPr>
        <p:txBody>
          <a:bodyPr spcFirstLastPara="1" wrap="square" lIns="91425" tIns="45700" rIns="91425" bIns="45700" anchor="t" anchorCtr="0">
            <a:spAutoFit/>
          </a:bodyPr>
          <a:lstStyle/>
          <a:p>
            <a:r>
              <a:rPr lang="en" altLang="zh-CN" sz="3400" b="1" i="1" dirty="0">
                <a:solidFill>
                  <a:srgbClr val="FD0139"/>
                </a:solidFill>
              </a:rPr>
              <a:t>Online Deployment</a:t>
            </a:r>
          </a:p>
          <a:p>
            <a:endParaRPr sz="2000"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5445247"/>
            <a:ext cx="3668486" cy="1412753"/>
          </a:xfrm>
          <a:prstGeom prst="rect">
            <a:avLst/>
          </a:prstGeom>
        </p:spPr>
      </p:pic>
      <p:pic>
        <p:nvPicPr>
          <p:cNvPr id="3" name="Picture 6">
            <a:extLst>
              <a:ext uri="{FF2B5EF4-FFF2-40B4-BE49-F238E27FC236}">
                <a16:creationId xmlns:a16="http://schemas.microsoft.com/office/drawing/2014/main" id="{CB801006-9990-609D-BBD3-89295CD73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1462" y="177801"/>
            <a:ext cx="958304" cy="9629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0B6D9044-3B55-1FB9-1983-9D531AEFB5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3485"/>
          <a:stretch/>
        </p:blipFill>
        <p:spPr bwMode="auto">
          <a:xfrm>
            <a:off x="9339873" y="364414"/>
            <a:ext cx="2424498" cy="5638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6">
            <a:extLst>
              <a:ext uri="{FF2B5EF4-FFF2-40B4-BE49-F238E27FC236}">
                <a16:creationId xmlns:a16="http://schemas.microsoft.com/office/drawing/2014/main" id="{DEEA6AB7-D0D6-00C7-8752-211A8BA75F9B}"/>
              </a:ext>
            </a:extLst>
          </p:cNvPr>
          <p:cNvCxnSpPr>
            <a:cxnSpLocks/>
          </p:cNvCxnSpPr>
          <p:nvPr/>
        </p:nvCxnSpPr>
        <p:spPr>
          <a:xfrm>
            <a:off x="9048467" y="309822"/>
            <a:ext cx="0" cy="696917"/>
          </a:xfrm>
          <a:prstGeom prst="line">
            <a:avLst/>
          </a:prstGeom>
        </p:spPr>
        <p:style>
          <a:lnRef idx="2">
            <a:schemeClr val="dk1"/>
          </a:lnRef>
          <a:fillRef idx="0">
            <a:schemeClr val="dk1"/>
          </a:fillRef>
          <a:effectRef idx="1">
            <a:schemeClr val="dk1"/>
          </a:effectRef>
          <a:fontRef idx="minor">
            <a:schemeClr val="tx1"/>
          </a:fontRef>
        </p:style>
      </p:cxnSp>
      <p:sp>
        <p:nvSpPr>
          <p:cNvPr id="11" name="文本框 10">
            <a:extLst>
              <a:ext uri="{FF2B5EF4-FFF2-40B4-BE49-F238E27FC236}">
                <a16:creationId xmlns:a16="http://schemas.microsoft.com/office/drawing/2014/main" id="{8725817C-7D5C-C6E6-37DE-30CB1560ABCD}"/>
              </a:ext>
            </a:extLst>
          </p:cNvPr>
          <p:cNvSpPr txBox="1"/>
          <p:nvPr/>
        </p:nvSpPr>
        <p:spPr>
          <a:xfrm>
            <a:off x="544086" y="1345920"/>
            <a:ext cx="5407264" cy="1815882"/>
          </a:xfrm>
          <a:prstGeom prst="rect">
            <a:avLst/>
          </a:prstGeom>
          <a:noFill/>
        </p:spPr>
        <p:txBody>
          <a:bodyPr wrap="square">
            <a:spAutoFit/>
          </a:bodyPr>
          <a:lstStyle/>
          <a:p>
            <a:r>
              <a:rPr lang="en" altLang="zh-CN" sz="1600" b="1" dirty="0">
                <a:latin typeface="Arial" panose="020B0604020202020204" pitchFamily="34" charset="0"/>
                <a:cs typeface="Arial" panose="020B0604020202020204" pitchFamily="34" charset="0"/>
              </a:rPr>
              <a:t>Background:</a:t>
            </a:r>
          </a:p>
          <a:p>
            <a:pPr marL="342900" indent="-342900">
              <a:buFont typeface="Arial" panose="020B0604020202020204" pitchFamily="34" charset="0"/>
              <a:buChar char="•"/>
            </a:pPr>
            <a:r>
              <a:rPr lang="en" altLang="zh-CN" sz="1600" dirty="0">
                <a:latin typeface="Arial" panose="020B0604020202020204" pitchFamily="34" charset="0"/>
                <a:cs typeface="Arial" panose="020B0604020202020204" pitchFamily="34" charset="0"/>
              </a:rPr>
              <a:t>Online A/B testing from early July 2023 to August 2023. </a:t>
            </a:r>
          </a:p>
          <a:p>
            <a:pPr marL="342900" indent="-342900">
              <a:buFont typeface="Arial" panose="020B0604020202020204" pitchFamily="34" charset="0"/>
              <a:buChar char="•"/>
            </a:pPr>
            <a:r>
              <a:rPr lang="en" altLang="zh-CN" sz="1600" dirty="0">
                <a:latin typeface="Arial" panose="020B0604020202020204" pitchFamily="34" charset="0"/>
                <a:cs typeface="Arial" panose="020B0604020202020204" pitchFamily="34" charset="0"/>
              </a:rPr>
              <a:t>Streaming training with 𝛼 = 0.9.</a:t>
            </a:r>
          </a:p>
          <a:p>
            <a:pPr marL="342900" indent="-342900">
              <a:buFont typeface="Arial" panose="020B0604020202020204" pitchFamily="34" charset="0"/>
              <a:buChar char="•"/>
            </a:pPr>
            <a:r>
              <a:rPr lang="en" altLang="zh-CN" sz="1600" dirty="0">
                <a:latin typeface="Arial" panose="020B0604020202020204" pitchFamily="34" charset="0"/>
                <a:cs typeface="Arial" panose="020B0604020202020204" pitchFamily="34" charset="0"/>
              </a:rPr>
              <a:t>The CTR varies from 0.1% to 2.0% in different scenarios.</a:t>
            </a:r>
          </a:p>
          <a:p>
            <a:r>
              <a:rPr lang="en" altLang="zh-CN" sz="1600" b="1" dirty="0">
                <a:latin typeface="Arial" panose="020B0604020202020204" pitchFamily="34" charset="0"/>
                <a:cs typeface="Arial" panose="020B0604020202020204" pitchFamily="34" charset="0"/>
              </a:rPr>
              <a:t>A/ B Test Results : </a:t>
            </a:r>
          </a:p>
        </p:txBody>
      </p:sp>
      <p:pic>
        <p:nvPicPr>
          <p:cNvPr id="12" name="图片 11">
            <a:extLst>
              <a:ext uri="{FF2B5EF4-FFF2-40B4-BE49-F238E27FC236}">
                <a16:creationId xmlns:a16="http://schemas.microsoft.com/office/drawing/2014/main" id="{69ACD8A6-81E8-5726-1D2B-E9A310AD88EC}"/>
              </a:ext>
            </a:extLst>
          </p:cNvPr>
          <p:cNvPicPr>
            <a:picLocks noChangeAspect="1"/>
          </p:cNvPicPr>
          <p:nvPr/>
        </p:nvPicPr>
        <p:blipFill>
          <a:blip r:embed="rId6"/>
          <a:stretch>
            <a:fillRect/>
          </a:stretch>
        </p:blipFill>
        <p:spPr>
          <a:xfrm>
            <a:off x="1149961" y="3372529"/>
            <a:ext cx="4351559" cy="1523436"/>
          </a:xfrm>
          <a:prstGeom prst="rect">
            <a:avLst/>
          </a:prstGeom>
        </p:spPr>
      </p:pic>
      <p:pic>
        <p:nvPicPr>
          <p:cNvPr id="13" name="图片 12">
            <a:extLst>
              <a:ext uri="{FF2B5EF4-FFF2-40B4-BE49-F238E27FC236}">
                <a16:creationId xmlns:a16="http://schemas.microsoft.com/office/drawing/2014/main" id="{BEF78480-B774-28F4-8222-9A35C3D2FD0D}"/>
              </a:ext>
            </a:extLst>
          </p:cNvPr>
          <p:cNvPicPr>
            <a:picLocks noChangeAspect="1"/>
          </p:cNvPicPr>
          <p:nvPr/>
        </p:nvPicPr>
        <p:blipFill>
          <a:blip r:embed="rId7"/>
          <a:stretch>
            <a:fillRect/>
          </a:stretch>
        </p:blipFill>
        <p:spPr>
          <a:xfrm>
            <a:off x="6240652" y="1774622"/>
            <a:ext cx="5606090" cy="2246770"/>
          </a:xfrm>
          <a:prstGeom prst="rect">
            <a:avLst/>
          </a:prstGeom>
        </p:spPr>
      </p:pic>
      <p:sp>
        <p:nvSpPr>
          <p:cNvPr id="15" name="文本框 14">
            <a:extLst>
              <a:ext uri="{FF2B5EF4-FFF2-40B4-BE49-F238E27FC236}">
                <a16:creationId xmlns:a16="http://schemas.microsoft.com/office/drawing/2014/main" id="{B3214050-4A6F-26A6-C40E-7DB5CD9BDFA3}"/>
              </a:ext>
            </a:extLst>
          </p:cNvPr>
          <p:cNvSpPr txBox="1"/>
          <p:nvPr/>
        </p:nvSpPr>
        <p:spPr>
          <a:xfrm>
            <a:off x="6082643" y="1345920"/>
            <a:ext cx="6098582" cy="338554"/>
          </a:xfrm>
          <a:prstGeom prst="rect">
            <a:avLst/>
          </a:prstGeom>
          <a:noFill/>
        </p:spPr>
        <p:txBody>
          <a:bodyPr wrap="square">
            <a:spAutoFit/>
          </a:bodyPr>
          <a:lstStyle/>
          <a:p>
            <a:r>
              <a:rPr lang="en" altLang="zh-CN" sz="1600" b="1" dirty="0">
                <a:latin typeface="Arial" panose="020B0604020202020204" pitchFamily="34" charset="0"/>
                <a:cs typeface="Arial" panose="020B0604020202020204" pitchFamily="34" charset="0"/>
              </a:rPr>
              <a:t>Gradient Norm Distribution of Negative Samples: </a:t>
            </a:r>
          </a:p>
        </p:txBody>
      </p:sp>
      <p:sp>
        <p:nvSpPr>
          <p:cNvPr id="16" name="下弧形箭头 15">
            <a:extLst>
              <a:ext uri="{FF2B5EF4-FFF2-40B4-BE49-F238E27FC236}">
                <a16:creationId xmlns:a16="http://schemas.microsoft.com/office/drawing/2014/main" id="{9715B5D3-8827-673A-D536-5C401BE41DE1}"/>
              </a:ext>
            </a:extLst>
          </p:cNvPr>
          <p:cNvSpPr/>
          <p:nvPr/>
        </p:nvSpPr>
        <p:spPr>
          <a:xfrm rot="10516840" flipH="1">
            <a:off x="8507067" y="3091276"/>
            <a:ext cx="1665613" cy="433629"/>
          </a:xfrm>
          <a:prstGeom prst="curved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solidFill>
                <a:schemeClr val="tx1"/>
              </a:solidFill>
            </a:endParaRPr>
          </a:p>
        </p:txBody>
      </p:sp>
      <p:sp>
        <p:nvSpPr>
          <p:cNvPr id="17" name="文本框 16">
            <a:extLst>
              <a:ext uri="{FF2B5EF4-FFF2-40B4-BE49-F238E27FC236}">
                <a16:creationId xmlns:a16="http://schemas.microsoft.com/office/drawing/2014/main" id="{6D0FA997-7D59-1E88-0A71-C87BF6CDFF1D}"/>
              </a:ext>
            </a:extLst>
          </p:cNvPr>
          <p:cNvSpPr txBox="1"/>
          <p:nvPr/>
        </p:nvSpPr>
        <p:spPr>
          <a:xfrm>
            <a:off x="6290581" y="3811082"/>
            <a:ext cx="6306521" cy="584775"/>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600" dirty="0"/>
              <a:t>Right skewed</a:t>
            </a:r>
          </a:p>
          <a:p>
            <a:pPr marL="285750" indent="-285750">
              <a:buFont typeface="Arial" panose="020B0604020202020204" pitchFamily="34" charset="0"/>
              <a:buChar char="•"/>
            </a:pPr>
            <a:r>
              <a:rPr kumimoji="1" lang="en-US" altLang="zh-CN" sz="1600" dirty="0"/>
              <a:t>More negative samples with </a:t>
            </a:r>
            <a:r>
              <a:rPr kumimoji="1" lang="en-US" altLang="zh-CN" sz="1600" b="1" dirty="0">
                <a:solidFill>
                  <a:srgbClr val="00B050"/>
                </a:solidFill>
              </a:rPr>
              <a:t>larger gradient norm</a:t>
            </a:r>
            <a:endParaRPr kumimoji="1" lang="zh-CN" altLang="en-US" sz="1600" b="1" dirty="0">
              <a:solidFill>
                <a:srgbClr val="00B050"/>
              </a:solidFill>
            </a:endParaRPr>
          </a:p>
        </p:txBody>
      </p:sp>
      <p:sp>
        <p:nvSpPr>
          <p:cNvPr id="20" name="文本框 19">
            <a:extLst>
              <a:ext uri="{FF2B5EF4-FFF2-40B4-BE49-F238E27FC236}">
                <a16:creationId xmlns:a16="http://schemas.microsoft.com/office/drawing/2014/main" id="{10513F2B-BDE4-0C16-ED87-8569F24300B3}"/>
              </a:ext>
            </a:extLst>
          </p:cNvPr>
          <p:cNvSpPr txBox="1"/>
          <p:nvPr/>
        </p:nvSpPr>
        <p:spPr>
          <a:xfrm>
            <a:off x="6240212" y="4518968"/>
            <a:ext cx="6199322" cy="338554"/>
          </a:xfrm>
          <a:prstGeom prst="rect">
            <a:avLst/>
          </a:prstGeom>
          <a:noFill/>
        </p:spPr>
        <p:txBody>
          <a:bodyPr wrap="square">
            <a:spAutoFit/>
          </a:bodyPr>
          <a:lstStyle/>
          <a:p>
            <a:r>
              <a:rPr lang="en" altLang="zh-CN" sz="1600" b="1" dirty="0">
                <a:latin typeface="Arial" panose="020B0604020202020204" pitchFamily="34" charset="0"/>
                <a:cs typeface="Arial" panose="020B0604020202020204" pitchFamily="34" charset="0"/>
              </a:rPr>
              <a:t>New ad</a:t>
            </a:r>
            <a:r>
              <a:rPr lang="en-US" altLang="zh-CN" sz="1600" b="1" dirty="0">
                <a:latin typeface="Arial" panose="020B0604020202020204" pitchFamily="34" charset="0"/>
                <a:cs typeface="Arial" panose="020B0604020202020204" pitchFamily="34" charset="0"/>
              </a:rPr>
              <a:t>s</a:t>
            </a:r>
            <a:r>
              <a:rPr lang="en" altLang="zh-CN" sz="1600" b="1" dirty="0">
                <a:latin typeface="Arial" panose="020B0604020202020204" pitchFamily="34" charset="0"/>
                <a:cs typeface="Arial" panose="020B0604020202020204" pitchFamily="34" charset="0"/>
              </a:rPr>
              <a:t>:</a:t>
            </a:r>
          </a:p>
        </p:txBody>
      </p:sp>
      <p:pic>
        <p:nvPicPr>
          <p:cNvPr id="21" name="图片 20">
            <a:extLst>
              <a:ext uri="{FF2B5EF4-FFF2-40B4-BE49-F238E27FC236}">
                <a16:creationId xmlns:a16="http://schemas.microsoft.com/office/drawing/2014/main" id="{82B32A97-3CC1-AB78-6941-C36BFAD1F126}"/>
              </a:ext>
            </a:extLst>
          </p:cNvPr>
          <p:cNvPicPr>
            <a:picLocks noChangeAspect="1"/>
          </p:cNvPicPr>
          <p:nvPr/>
        </p:nvPicPr>
        <p:blipFill>
          <a:blip r:embed="rId8"/>
          <a:stretch>
            <a:fillRect/>
          </a:stretch>
        </p:blipFill>
        <p:spPr>
          <a:xfrm>
            <a:off x="7428513" y="4478248"/>
            <a:ext cx="3230367" cy="2067664"/>
          </a:xfrm>
          <a:prstGeom prst="rect">
            <a:avLst/>
          </a:prstGeom>
        </p:spPr>
      </p:pic>
    </p:spTree>
    <p:extLst>
      <p:ext uri="{BB962C8B-B14F-4D97-AF65-F5344CB8AC3E}">
        <p14:creationId xmlns:p14="http://schemas.microsoft.com/office/powerpoint/2010/main" val="693434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6"/>
          <p:cNvSpPr txBox="1"/>
          <p:nvPr/>
        </p:nvSpPr>
        <p:spPr>
          <a:xfrm>
            <a:off x="3524550" y="2224693"/>
            <a:ext cx="5142900" cy="800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zh-CN" sz="4600" b="1" dirty="0">
                <a:solidFill>
                  <a:srgbClr val="2C3D8F"/>
                </a:solidFill>
                <a:latin typeface="Arial"/>
                <a:ea typeface="Arial"/>
                <a:cs typeface="Arial"/>
                <a:sym typeface="Arial"/>
              </a:rPr>
              <a:t>Q</a:t>
            </a:r>
            <a:r>
              <a:rPr lang="zh-CN" altLang="en-US" sz="4600" b="1" dirty="0">
                <a:solidFill>
                  <a:srgbClr val="2C3D8F"/>
                </a:solidFill>
                <a:latin typeface="Arial"/>
                <a:ea typeface="Arial"/>
                <a:cs typeface="Arial"/>
                <a:sym typeface="Arial"/>
              </a:rPr>
              <a:t> </a:t>
            </a:r>
            <a:r>
              <a:rPr lang="en-US" altLang="zh-CN" sz="4600" b="1" dirty="0">
                <a:solidFill>
                  <a:srgbClr val="2C3D8F"/>
                </a:solidFill>
                <a:latin typeface="Arial"/>
                <a:ea typeface="Arial"/>
                <a:cs typeface="Arial"/>
                <a:sym typeface="Arial"/>
              </a:rPr>
              <a:t>&amp;</a:t>
            </a:r>
            <a:r>
              <a:rPr lang="zh-CN" altLang="en-US" sz="4600" b="1" dirty="0">
                <a:solidFill>
                  <a:srgbClr val="2C3D8F"/>
                </a:solidFill>
                <a:latin typeface="Arial"/>
                <a:ea typeface="Arial"/>
                <a:cs typeface="Arial"/>
                <a:sym typeface="Arial"/>
              </a:rPr>
              <a:t> </a:t>
            </a:r>
            <a:r>
              <a:rPr lang="en-US" altLang="zh-CN" sz="4600" b="1" dirty="0">
                <a:solidFill>
                  <a:srgbClr val="2C3D8F"/>
                </a:solidFill>
                <a:latin typeface="Arial"/>
                <a:ea typeface="Arial"/>
                <a:cs typeface="Arial"/>
                <a:sym typeface="Arial"/>
              </a:rPr>
              <a:t>A</a:t>
            </a:r>
            <a:endParaRPr sz="2000" dirty="0">
              <a:solidFill>
                <a:srgbClr val="2C3D8F"/>
              </a:solidFill>
            </a:endParaRPr>
          </a:p>
        </p:txBody>
      </p:sp>
      <p:pic>
        <p:nvPicPr>
          <p:cNvPr id="189" name="Google Shape;189;p16"/>
          <p:cNvPicPr preferRelativeResize="0"/>
          <p:nvPr/>
        </p:nvPicPr>
        <p:blipFill rotWithShape="1">
          <a:blip r:embed="rId3">
            <a:alphaModFix/>
          </a:blip>
          <a:srcRect t="71678" b="39175"/>
          <a:stretch/>
        </p:blipFill>
        <p:spPr>
          <a:xfrm rot="-5400000" flipH="1">
            <a:off x="8510412" y="3161113"/>
            <a:ext cx="6845450" cy="523225"/>
          </a:xfrm>
          <a:prstGeom prst="rect">
            <a:avLst/>
          </a:prstGeom>
          <a:noFill/>
          <a:ln>
            <a:noFill/>
          </a:ln>
        </p:spPr>
      </p:pic>
      <p:pic>
        <p:nvPicPr>
          <p:cNvPr id="190" name="Google Shape;190;p16"/>
          <p:cNvPicPr preferRelativeResize="0"/>
          <p:nvPr/>
        </p:nvPicPr>
        <p:blipFill rotWithShape="1">
          <a:blip r:embed="rId3">
            <a:alphaModFix/>
          </a:blip>
          <a:srcRect t="71678" b="37305"/>
          <a:stretch/>
        </p:blipFill>
        <p:spPr>
          <a:xfrm rot="-5400000" flipH="1">
            <a:off x="8541550" y="3206175"/>
            <a:ext cx="6845450" cy="433100"/>
          </a:xfrm>
          <a:prstGeom prst="rect">
            <a:avLst/>
          </a:prstGeom>
          <a:noFill/>
          <a:ln>
            <a:noFill/>
          </a:ln>
        </p:spPr>
      </p:pic>
      <p:pic>
        <p:nvPicPr>
          <p:cNvPr id="3" name="Picture 2">
            <a:extLst>
              <a:ext uri="{FF2B5EF4-FFF2-40B4-BE49-F238E27FC236}">
                <a16:creationId xmlns:a16="http://schemas.microsoft.com/office/drawing/2014/main" id="{2A49A77C-1000-3DF1-10B9-D7E33DB40CFD}"/>
              </a:ext>
            </a:extLst>
          </p:cNvPr>
          <p:cNvPicPr>
            <a:picLocks noChangeAspect="1"/>
          </p:cNvPicPr>
          <p:nvPr/>
        </p:nvPicPr>
        <p:blipFill>
          <a:blip r:embed="rId4"/>
          <a:stretch>
            <a:fillRect/>
          </a:stretch>
        </p:blipFill>
        <p:spPr>
          <a:xfrm>
            <a:off x="0" y="4108999"/>
            <a:ext cx="12192000" cy="2749001"/>
          </a:xfrm>
          <a:prstGeom prst="rect">
            <a:avLst/>
          </a:prstGeom>
        </p:spPr>
      </p:pic>
      <p:pic>
        <p:nvPicPr>
          <p:cNvPr id="2" name="Picture 6">
            <a:extLst>
              <a:ext uri="{FF2B5EF4-FFF2-40B4-BE49-F238E27FC236}">
                <a16:creationId xmlns:a16="http://schemas.microsoft.com/office/drawing/2014/main" id="{D9006737-3034-E075-95BB-7FA8866BEF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1462" y="177801"/>
            <a:ext cx="958304" cy="9629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FB05B913-DB93-6334-211E-3488C4FE99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3485"/>
          <a:stretch/>
        </p:blipFill>
        <p:spPr bwMode="auto">
          <a:xfrm>
            <a:off x="9339873" y="364414"/>
            <a:ext cx="2424498" cy="5638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6">
            <a:extLst>
              <a:ext uri="{FF2B5EF4-FFF2-40B4-BE49-F238E27FC236}">
                <a16:creationId xmlns:a16="http://schemas.microsoft.com/office/drawing/2014/main" id="{BFB15459-BAED-B2A1-5C3B-3101E0C51BD9}"/>
              </a:ext>
            </a:extLst>
          </p:cNvPr>
          <p:cNvCxnSpPr>
            <a:cxnSpLocks/>
          </p:cNvCxnSpPr>
          <p:nvPr/>
        </p:nvCxnSpPr>
        <p:spPr>
          <a:xfrm>
            <a:off x="9048467" y="309822"/>
            <a:ext cx="0" cy="696917"/>
          </a:xfrm>
          <a:prstGeom prst="line">
            <a:avLst/>
          </a:prstGeom>
        </p:spPr>
        <p:style>
          <a:lnRef idx="2">
            <a:schemeClr val="dk1"/>
          </a:lnRef>
          <a:fillRef idx="0">
            <a:schemeClr val="dk1"/>
          </a:fillRef>
          <a:effectRef idx="1">
            <a:schemeClr val="dk1"/>
          </a:effectRef>
          <a:fontRef idx="minor">
            <a:schemeClr val="tx1"/>
          </a:fontRef>
        </p:style>
      </p:cxnSp>
      <p:pic>
        <p:nvPicPr>
          <p:cNvPr id="6" name="图片 5">
            <a:extLst>
              <a:ext uri="{FF2B5EF4-FFF2-40B4-BE49-F238E27FC236}">
                <a16:creationId xmlns:a16="http://schemas.microsoft.com/office/drawing/2014/main" id="{0A8446E9-9037-DFE4-EE73-A3B731E60200}"/>
              </a:ext>
            </a:extLst>
          </p:cNvPr>
          <p:cNvPicPr>
            <a:picLocks noChangeAspect="1"/>
          </p:cNvPicPr>
          <p:nvPr/>
        </p:nvPicPr>
        <p:blipFill>
          <a:blip r:embed="rId7"/>
          <a:stretch>
            <a:fillRect/>
          </a:stretch>
        </p:blipFill>
        <p:spPr>
          <a:xfrm>
            <a:off x="9622958" y="2388036"/>
            <a:ext cx="1474076" cy="1508471"/>
          </a:xfrm>
          <a:prstGeom prst="rect">
            <a:avLst/>
          </a:prstGeom>
        </p:spPr>
      </p:pic>
      <p:sp>
        <p:nvSpPr>
          <p:cNvPr id="7" name="文本框 6">
            <a:extLst>
              <a:ext uri="{FF2B5EF4-FFF2-40B4-BE49-F238E27FC236}">
                <a16:creationId xmlns:a16="http://schemas.microsoft.com/office/drawing/2014/main" id="{BA553014-D8E7-5673-CBB7-97F097395D67}"/>
              </a:ext>
            </a:extLst>
          </p:cNvPr>
          <p:cNvSpPr txBox="1"/>
          <p:nvPr/>
        </p:nvSpPr>
        <p:spPr>
          <a:xfrm>
            <a:off x="9541503" y="4030555"/>
            <a:ext cx="1636987" cy="307777"/>
          </a:xfrm>
          <a:prstGeom prst="rect">
            <a:avLst/>
          </a:prstGeom>
          <a:noFill/>
        </p:spPr>
        <p:txBody>
          <a:bodyPr wrap="none" rtlCol="0">
            <a:spAutoFit/>
          </a:bodyPr>
          <a:lstStyle/>
          <a:p>
            <a:r>
              <a:rPr kumimoji="1" lang="en-US" altLang="zh-CN" dirty="0"/>
              <a:t>QR of </a:t>
            </a:r>
            <a:r>
              <a:rPr kumimoji="1" lang="en-US" altLang="zh-CN" dirty="0" err="1"/>
              <a:t>Github</a:t>
            </a:r>
            <a:r>
              <a:rPr kumimoji="1" lang="en-US" altLang="zh-CN" dirty="0"/>
              <a:t> repo</a:t>
            </a:r>
            <a:endParaRPr kumimoji="1"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2"/>
          <p:cNvSpPr txBox="1"/>
          <p:nvPr/>
        </p:nvSpPr>
        <p:spPr>
          <a:xfrm>
            <a:off x="476975" y="1487456"/>
            <a:ext cx="6139808" cy="923289"/>
          </a:xfrm>
          <a:prstGeom prst="rect">
            <a:avLst/>
          </a:prstGeom>
          <a:noFill/>
          <a:ln>
            <a:noFill/>
          </a:ln>
        </p:spPr>
        <p:txBody>
          <a:bodyPr spcFirstLastPara="1" wrap="square" lIns="91425" tIns="45700" rIns="91425" bIns="45700" anchor="t" anchorCtr="0">
            <a:spAutoFit/>
          </a:bodyPr>
          <a:lstStyle/>
          <a:p>
            <a:pPr marL="342900" indent="-342900">
              <a:lnSpc>
                <a:spcPct val="150000"/>
              </a:lnSpc>
              <a:buFont typeface="Arial" panose="020B0604020202020204" pitchFamily="34" charset="0"/>
              <a:buChar char="•"/>
            </a:pPr>
            <a:endParaRPr lang="zh-CN" altLang="en-US" sz="1800" dirty="0"/>
          </a:p>
          <a:p>
            <a:pPr marL="342900" marR="0" lvl="0" indent="-342900" algn="l" rtl="0">
              <a:lnSpc>
                <a:spcPct val="150000"/>
              </a:lnSpc>
              <a:spcBef>
                <a:spcPts val="0"/>
              </a:spcBef>
              <a:spcAft>
                <a:spcPts val="0"/>
              </a:spcAft>
              <a:buFont typeface="Arial" panose="020B0604020202020204" pitchFamily="34" charset="0"/>
              <a:buChar char="•"/>
            </a:pPr>
            <a:endParaRPr sz="1800" dirty="0"/>
          </a:p>
        </p:txBody>
      </p:sp>
      <p:sp>
        <p:nvSpPr>
          <p:cNvPr id="109" name="Google Shape;109;p2"/>
          <p:cNvSpPr txBox="1"/>
          <p:nvPr/>
        </p:nvSpPr>
        <p:spPr>
          <a:xfrm>
            <a:off x="476974" y="437372"/>
            <a:ext cx="8280087" cy="584735"/>
          </a:xfrm>
          <a:prstGeom prst="rect">
            <a:avLst/>
          </a:prstGeom>
          <a:noFill/>
          <a:ln>
            <a:noFill/>
          </a:ln>
        </p:spPr>
        <p:txBody>
          <a:bodyPr spcFirstLastPara="1" wrap="square" lIns="91425" tIns="45700" rIns="91425" bIns="45700" anchor="t" anchorCtr="0">
            <a:spAutoFit/>
          </a:bodyPr>
          <a:lstStyle/>
          <a:p>
            <a:r>
              <a:rPr lang="en-US" altLang="zh-CN" sz="3200" b="1" i="1" dirty="0">
                <a:solidFill>
                  <a:srgbClr val="FD0139"/>
                </a:solidFill>
              </a:rPr>
              <a:t>CTR</a:t>
            </a:r>
            <a:r>
              <a:rPr lang="zh-CN" altLang="en-US" sz="3200" b="1" i="1" dirty="0">
                <a:solidFill>
                  <a:srgbClr val="FD0139"/>
                </a:solidFill>
              </a:rPr>
              <a:t> </a:t>
            </a:r>
            <a:r>
              <a:rPr lang="en-US" altLang="zh-CN" sz="3200" b="1" i="1" dirty="0">
                <a:solidFill>
                  <a:srgbClr val="FD0139"/>
                </a:solidFill>
              </a:rPr>
              <a:t>Prediction: Binary Classification</a:t>
            </a:r>
            <a:endParaRPr sz="1800"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5445247"/>
            <a:ext cx="3668486" cy="1412753"/>
          </a:xfrm>
          <a:prstGeom prst="rect">
            <a:avLst/>
          </a:prstGeom>
        </p:spPr>
      </p:pic>
      <p:pic>
        <p:nvPicPr>
          <p:cNvPr id="3" name="Picture 6">
            <a:extLst>
              <a:ext uri="{FF2B5EF4-FFF2-40B4-BE49-F238E27FC236}">
                <a16:creationId xmlns:a16="http://schemas.microsoft.com/office/drawing/2014/main" id="{CB801006-9990-609D-BBD3-89295CD73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0647" y="177801"/>
            <a:ext cx="958304" cy="9629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0B6D9044-3B55-1FB9-1983-9D531AEFB5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3485"/>
          <a:stretch/>
        </p:blipFill>
        <p:spPr bwMode="auto">
          <a:xfrm>
            <a:off x="9529058" y="364414"/>
            <a:ext cx="2424498" cy="5638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6">
            <a:extLst>
              <a:ext uri="{FF2B5EF4-FFF2-40B4-BE49-F238E27FC236}">
                <a16:creationId xmlns:a16="http://schemas.microsoft.com/office/drawing/2014/main" id="{DEEA6AB7-D0D6-00C7-8752-211A8BA75F9B}"/>
              </a:ext>
            </a:extLst>
          </p:cNvPr>
          <p:cNvCxnSpPr>
            <a:cxnSpLocks/>
          </p:cNvCxnSpPr>
          <p:nvPr/>
        </p:nvCxnSpPr>
        <p:spPr>
          <a:xfrm>
            <a:off x="9237652" y="309822"/>
            <a:ext cx="0" cy="696917"/>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54" name="文本框 53">
                <a:extLst>
                  <a:ext uri="{FF2B5EF4-FFF2-40B4-BE49-F238E27FC236}">
                    <a16:creationId xmlns:a16="http://schemas.microsoft.com/office/drawing/2014/main" id="{1BCF2F0A-70FB-ABB9-649A-6C363BABE8F7}"/>
                  </a:ext>
                </a:extLst>
              </p:cNvPr>
              <p:cNvSpPr txBox="1"/>
              <p:nvPr/>
            </p:nvSpPr>
            <p:spPr>
              <a:xfrm>
                <a:off x="469918" y="1763626"/>
                <a:ext cx="10476796" cy="33038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b="1" dirty="0"/>
                  <a:t>BCE Method</a:t>
                </a:r>
              </a:p>
              <a:p>
                <a:pPr>
                  <a:lnSpc>
                    <a:spcPct val="150000"/>
                  </a:lnSpc>
                </a:pPr>
                <a:endParaRPr lang="en-US" altLang="zh-CN" sz="2000" b="1" dirty="0"/>
              </a:p>
              <a:p>
                <a:pPr marL="342900" indent="-342900">
                  <a:lnSpc>
                    <a:spcPct val="150000"/>
                  </a:lnSpc>
                  <a:buFont typeface="Arial" panose="020B0604020202020204" pitchFamily="34" charset="0"/>
                  <a:buChar char="•"/>
                </a:pPr>
                <a:r>
                  <a:rPr lang="en" altLang="zh-CN" sz="2000" b="1" dirty="0"/>
                  <a:t>BCE-Ranking Combination Method</a:t>
                </a:r>
              </a:p>
              <a:p>
                <a:pPr>
                  <a:lnSpc>
                    <a:spcPct val="150000"/>
                  </a:lnSpc>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Cambria" panose="02040503050406030204" pitchFamily="18" charset="0"/>
                        </a:rPr>
                        <m:t>𝐿</m:t>
                      </m:r>
                      <m:r>
                        <a:rPr kumimoji="1" lang="en-US" altLang="zh-CN" sz="2000" i="1">
                          <a:latin typeface="Cambria Math" panose="02040503050406030204" pitchFamily="18" charset="0"/>
                          <a:ea typeface="Cambria" panose="02040503050406030204" pitchFamily="18" charset="0"/>
                        </a:rPr>
                        <m:t>=</m:t>
                      </m:r>
                      <m:r>
                        <a:rPr kumimoji="1" lang="en-US" altLang="zh-CN" sz="2000" i="1">
                          <a:latin typeface="Cambria Math" panose="02040503050406030204" pitchFamily="18" charset="0"/>
                          <a:ea typeface="Cambria" panose="02040503050406030204" pitchFamily="18" charset="0"/>
                        </a:rPr>
                        <m:t>𝛼</m:t>
                      </m:r>
                      <m:sSub>
                        <m:sSubPr>
                          <m:ctrlPr>
                            <a:rPr kumimoji="1" lang="en-US" altLang="zh-CN" sz="2000" i="1">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𝐿</m:t>
                          </m:r>
                        </m:e>
                        <m:sub>
                          <m:r>
                            <a:rPr kumimoji="1" lang="en-US" altLang="zh-CN" sz="2000" b="0" i="1" smtClean="0">
                              <a:latin typeface="Cambria Math" panose="02040503050406030204" pitchFamily="18" charset="0"/>
                              <a:ea typeface="Cambria" panose="02040503050406030204" pitchFamily="18" charset="0"/>
                            </a:rPr>
                            <m:t>𝐵𝐶𝐸</m:t>
                          </m:r>
                        </m:sub>
                      </m:sSub>
                      <m:r>
                        <a:rPr kumimoji="1" lang="en-US" altLang="zh-CN" sz="2000" i="1">
                          <a:latin typeface="Cambria Math" panose="02040503050406030204" pitchFamily="18" charset="0"/>
                          <a:ea typeface="Cambria" panose="02040503050406030204" pitchFamily="18" charset="0"/>
                        </a:rPr>
                        <m:t>+</m:t>
                      </m:r>
                      <m:d>
                        <m:dPr>
                          <m:ctrlPr>
                            <a:rPr kumimoji="1" lang="en-US" altLang="zh-CN" sz="2000" i="1">
                              <a:latin typeface="Cambria Math" panose="02040503050406030204" pitchFamily="18" charset="0"/>
                              <a:ea typeface="Cambria" panose="02040503050406030204" pitchFamily="18" charset="0"/>
                            </a:rPr>
                          </m:ctrlPr>
                        </m:dPr>
                        <m:e>
                          <m:r>
                            <a:rPr kumimoji="1" lang="en-US" altLang="zh-CN" sz="2000" i="1">
                              <a:latin typeface="Cambria Math" panose="02040503050406030204" pitchFamily="18" charset="0"/>
                              <a:ea typeface="Cambria" panose="02040503050406030204" pitchFamily="18" charset="0"/>
                            </a:rPr>
                            <m:t>1−</m:t>
                          </m:r>
                          <m:r>
                            <a:rPr kumimoji="1" lang="en-US" altLang="zh-CN" sz="2000" i="1">
                              <a:latin typeface="Cambria Math" panose="02040503050406030204" pitchFamily="18" charset="0"/>
                              <a:ea typeface="Cambria" panose="02040503050406030204" pitchFamily="18" charset="0"/>
                            </a:rPr>
                            <m:t>𝛼</m:t>
                          </m:r>
                        </m:e>
                      </m:d>
                      <m:sSub>
                        <m:sSubPr>
                          <m:ctrlPr>
                            <a:rPr kumimoji="1" lang="en-US" altLang="zh-CN" sz="2000" i="1">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𝐿</m:t>
                          </m:r>
                        </m:e>
                        <m:sub>
                          <m:r>
                            <a:rPr kumimoji="1" lang="en-US" altLang="zh-CN" sz="2000" i="1">
                              <a:latin typeface="Cambria Math" panose="02040503050406030204" pitchFamily="18" charset="0"/>
                              <a:ea typeface="Cambria" panose="02040503050406030204" pitchFamily="18" charset="0"/>
                            </a:rPr>
                            <m:t>𝑟𝑎𝑛𝑘</m:t>
                          </m:r>
                        </m:sub>
                      </m:sSub>
                    </m:oMath>
                  </m:oMathPara>
                </a14:m>
                <a:endParaRPr kumimoji="1" lang="en-US" altLang="zh-CN" sz="2000" i="1" dirty="0">
                  <a:latin typeface="Cambria Math" panose="02040503050406030204" pitchFamily="18" charset="0"/>
                  <a:ea typeface="Cambria" panose="02040503050406030204" pitchFamily="18" charset="0"/>
                </a:endParaRPr>
              </a:p>
              <a:p>
                <a:pPr marL="342900" indent="-342900">
                  <a:lnSpc>
                    <a:spcPct val="150000"/>
                  </a:lnSpc>
                  <a:buFont typeface="Arial" panose="020B0604020202020204" pitchFamily="34" charset="0"/>
                  <a:buChar char="•"/>
                </a:pPr>
                <a:r>
                  <a:rPr lang="en-US" altLang="zh-CN" sz="2000" dirty="0"/>
                  <a:t>Combined-Pair [2015, Twitter], JRC [2023, Alibaba], RCR [2023,Google]</a:t>
                </a:r>
              </a:p>
              <a:p>
                <a:pPr marL="342900" indent="-342900">
                  <a:lnSpc>
                    <a:spcPct val="150000"/>
                  </a:lnSpc>
                  <a:buFont typeface="Arial" panose="020B0604020202020204" pitchFamily="34" charset="0"/>
                  <a:buChar char="•"/>
                </a:pPr>
                <a:r>
                  <a:rPr lang="en-US" altLang="zh-CN" sz="2000" dirty="0"/>
                  <a:t>They claim: introducing ranking loss is helpful to improve </a:t>
                </a:r>
                <a:r>
                  <a:rPr lang="en-US" altLang="zh-CN" sz="2000" b="1" dirty="0"/>
                  <a:t>Ranking</a:t>
                </a:r>
                <a:r>
                  <a:rPr lang="en-US" altLang="zh-CN" sz="2000" dirty="0"/>
                  <a:t> </a:t>
                </a:r>
                <a:r>
                  <a:rPr lang="en-US" altLang="zh-CN" sz="2000" b="1" dirty="0"/>
                  <a:t>Ability</a:t>
                </a:r>
                <a:endParaRPr lang="en" altLang="zh-CN" sz="2000" dirty="0"/>
              </a:p>
              <a:p>
                <a:pPr marL="342900" indent="-342900">
                  <a:lnSpc>
                    <a:spcPct val="150000"/>
                  </a:lnSpc>
                  <a:buFont typeface="Arial" panose="020B0604020202020204" pitchFamily="34" charset="0"/>
                  <a:buChar char="•"/>
                </a:pPr>
                <a:r>
                  <a:rPr lang="en" altLang="zh-CN" sz="2000" b="1" dirty="0"/>
                  <a:t>Classification Ability </a:t>
                </a:r>
                <a:r>
                  <a:rPr lang="en" altLang="zh-CN" sz="2000" dirty="0"/>
                  <a:t>is still unclear</a:t>
                </a:r>
              </a:p>
            </p:txBody>
          </p:sp>
        </mc:Choice>
        <mc:Fallback>
          <p:sp>
            <p:nvSpPr>
              <p:cNvPr id="54" name="文本框 53">
                <a:extLst>
                  <a:ext uri="{FF2B5EF4-FFF2-40B4-BE49-F238E27FC236}">
                    <a16:creationId xmlns:a16="http://schemas.microsoft.com/office/drawing/2014/main" id="{1BCF2F0A-70FB-ABB9-649A-6C363BABE8F7}"/>
                  </a:ext>
                </a:extLst>
              </p:cNvPr>
              <p:cNvSpPr txBox="1">
                <a:spLocks noRot="1" noChangeAspect="1" noMove="1" noResize="1" noEditPoints="1" noAdjustHandles="1" noChangeArrowheads="1" noChangeShapeType="1" noTextEdit="1"/>
              </p:cNvSpPr>
              <p:nvPr/>
            </p:nvSpPr>
            <p:spPr>
              <a:xfrm>
                <a:off x="469918" y="1763626"/>
                <a:ext cx="10476796" cy="3303853"/>
              </a:xfrm>
              <a:prstGeom prst="rect">
                <a:avLst/>
              </a:prstGeom>
              <a:blipFill>
                <a:blip r:embed="rId6"/>
                <a:stretch>
                  <a:fillRect l="-363" b="-15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A3257DB-E75E-912D-114A-9A98778DF511}"/>
                  </a:ext>
                </a:extLst>
              </p:cNvPr>
              <p:cNvSpPr txBox="1"/>
              <p:nvPr/>
            </p:nvSpPr>
            <p:spPr>
              <a:xfrm>
                <a:off x="1245285" y="1487456"/>
                <a:ext cx="7484481" cy="1390573"/>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𝐿</m:t>
                          </m:r>
                        </m:e>
                        <m:sub>
                          <m:r>
                            <a:rPr kumimoji="1" lang="en-US" altLang="zh-CN" sz="2000" i="1">
                              <a:latin typeface="Cambria Math" panose="02040503050406030204" pitchFamily="18" charset="0"/>
                              <a:ea typeface="Cambria" panose="02040503050406030204" pitchFamily="18" charset="0"/>
                            </a:rPr>
                            <m:t>𝐵𝐶𝐸</m:t>
                          </m:r>
                        </m:sub>
                      </m:sSub>
                      <m:r>
                        <a:rPr kumimoji="1" lang="en-US" altLang="zh-CN" sz="2000" i="1">
                          <a:latin typeface="Cambria Math" panose="02040503050406030204" pitchFamily="18" charset="0"/>
                          <a:ea typeface="Cambria" panose="02040503050406030204" pitchFamily="18" charset="0"/>
                        </a:rPr>
                        <m:t>=−</m:t>
                      </m:r>
                      <m:f>
                        <m:fPr>
                          <m:ctrlPr>
                            <a:rPr kumimoji="1" lang="en-US" altLang="zh-CN" sz="2000" i="1">
                              <a:latin typeface="Cambria Math" panose="02040503050406030204" pitchFamily="18" charset="0"/>
                              <a:ea typeface="Cambria" panose="02040503050406030204" pitchFamily="18" charset="0"/>
                            </a:rPr>
                          </m:ctrlPr>
                        </m:fPr>
                        <m:num>
                          <m:r>
                            <a:rPr kumimoji="1" lang="en-US" altLang="zh-CN" sz="2000" i="1">
                              <a:latin typeface="Cambria Math" panose="02040503050406030204" pitchFamily="18" charset="0"/>
                              <a:ea typeface="Cambria" panose="02040503050406030204" pitchFamily="18" charset="0"/>
                            </a:rPr>
                            <m:t>1</m:t>
                          </m:r>
                        </m:num>
                        <m:den>
                          <m:r>
                            <a:rPr kumimoji="1" lang="en-US" altLang="zh-CN" sz="2000" i="1">
                              <a:latin typeface="Cambria Math" panose="02040503050406030204" pitchFamily="18" charset="0"/>
                              <a:ea typeface="Cambria" panose="02040503050406030204" pitchFamily="18" charset="0"/>
                            </a:rPr>
                            <m:t>𝑁</m:t>
                          </m:r>
                        </m:den>
                      </m:f>
                      <m:nary>
                        <m:naryPr>
                          <m:chr m:val="∑"/>
                          <m:ctrlPr>
                            <a:rPr kumimoji="1" lang="en-US" altLang="zh-CN" sz="2000" i="1">
                              <a:latin typeface="Cambria Math" panose="02040503050406030204" pitchFamily="18" charset="0"/>
                              <a:ea typeface="Cambria" panose="02040503050406030204" pitchFamily="18" charset="0"/>
                            </a:rPr>
                          </m:ctrlPr>
                        </m:naryPr>
                        <m:sub>
                          <m:r>
                            <a:rPr kumimoji="1" lang="en-US" altLang="zh-CN" sz="2000" i="1">
                              <a:latin typeface="Cambria Math" panose="02040503050406030204" pitchFamily="18" charset="0"/>
                              <a:ea typeface="Cambria" panose="02040503050406030204" pitchFamily="18" charset="0"/>
                            </a:rPr>
                            <m:t>𝑖</m:t>
                          </m:r>
                          <m:r>
                            <a:rPr kumimoji="1" lang="en-US" altLang="zh-CN" sz="2000" i="1">
                              <a:latin typeface="Cambria Math" panose="02040503050406030204" pitchFamily="18" charset="0"/>
                              <a:ea typeface="Cambria" panose="02040503050406030204" pitchFamily="18" charset="0"/>
                            </a:rPr>
                            <m:t>=1</m:t>
                          </m:r>
                        </m:sub>
                        <m:sup>
                          <m:r>
                            <a:rPr kumimoji="1" lang="en-US" altLang="zh-CN" sz="2000" i="1">
                              <a:latin typeface="Cambria Math" panose="02040503050406030204" pitchFamily="18" charset="0"/>
                              <a:ea typeface="Cambria" panose="02040503050406030204" pitchFamily="18" charset="0"/>
                            </a:rPr>
                            <m:t>𝑁</m:t>
                          </m:r>
                        </m:sup>
                        <m:e>
                          <m:d>
                            <m:dPr>
                              <m:begChr m:val="["/>
                              <m:endChr m:val="]"/>
                              <m:ctrlPr>
                                <a:rPr kumimoji="1" lang="en-US" altLang="zh-CN" sz="2000" i="1">
                                  <a:latin typeface="Cambria Math" panose="02040503050406030204" pitchFamily="18" charset="0"/>
                                  <a:ea typeface="Cambria" panose="02040503050406030204" pitchFamily="18" charset="0"/>
                                </a:rPr>
                              </m:ctrlPr>
                            </m:dPr>
                            <m:e>
                              <m:sSub>
                                <m:sSubPr>
                                  <m:ctrlPr>
                                    <a:rPr kumimoji="1" lang="en-US" altLang="zh-CN" sz="2000" i="1">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𝑦</m:t>
                                  </m:r>
                                </m:e>
                                <m:sub>
                                  <m:r>
                                    <a:rPr kumimoji="1" lang="en-US" altLang="zh-CN" sz="2000" i="1">
                                      <a:latin typeface="Cambria Math" panose="02040503050406030204" pitchFamily="18" charset="0"/>
                                      <a:ea typeface="Cambria" panose="02040503050406030204" pitchFamily="18" charset="0"/>
                                    </a:rPr>
                                    <m:t>𝑖</m:t>
                                  </m:r>
                                </m:sub>
                              </m:sSub>
                              <m:func>
                                <m:funcPr>
                                  <m:ctrlPr>
                                    <a:rPr kumimoji="1" lang="en-US" altLang="zh-CN" sz="2000" i="1">
                                      <a:latin typeface="Cambria Math" panose="02040503050406030204" pitchFamily="18" charset="0"/>
                                      <a:ea typeface="Cambria" panose="02040503050406030204" pitchFamily="18" charset="0"/>
                                    </a:rPr>
                                  </m:ctrlPr>
                                </m:funcPr>
                                <m:fName>
                                  <m:r>
                                    <m:rPr>
                                      <m:sty m:val="p"/>
                                    </m:rPr>
                                    <a:rPr kumimoji="1" lang="en-US" altLang="zh-CN" sz="2000">
                                      <a:latin typeface="Cambria Math" panose="02040503050406030204" pitchFamily="18" charset="0"/>
                                      <a:ea typeface="Cambria" panose="02040503050406030204" pitchFamily="18" charset="0"/>
                                    </a:rPr>
                                    <m:t>log</m:t>
                                  </m:r>
                                </m:fName>
                                <m:e>
                                  <m:d>
                                    <m:dPr>
                                      <m:ctrlPr>
                                        <a:rPr kumimoji="1" lang="en-US" altLang="zh-CN" sz="2000" i="1">
                                          <a:latin typeface="Cambria Math" panose="02040503050406030204" pitchFamily="18" charset="0"/>
                                          <a:ea typeface="Cambria" panose="02040503050406030204" pitchFamily="18" charset="0"/>
                                        </a:rPr>
                                      </m:ctrlPr>
                                    </m:dPr>
                                    <m:e>
                                      <m:r>
                                        <a:rPr kumimoji="1" lang="en-US" altLang="zh-CN" sz="2000" i="1">
                                          <a:latin typeface="Cambria Math" panose="02040503050406030204" pitchFamily="18" charset="0"/>
                                          <a:ea typeface="Cambria" panose="02040503050406030204" pitchFamily="18" charset="0"/>
                                        </a:rPr>
                                        <m:t>𝜎</m:t>
                                      </m:r>
                                      <m:d>
                                        <m:dPr>
                                          <m:ctrlPr>
                                            <a:rPr kumimoji="1" lang="en-US" altLang="zh-CN" sz="2000" i="1">
                                              <a:latin typeface="Cambria Math" panose="02040503050406030204" pitchFamily="18" charset="0"/>
                                              <a:ea typeface="Cambria" panose="02040503050406030204" pitchFamily="18" charset="0"/>
                                            </a:rPr>
                                          </m:ctrlPr>
                                        </m:dPr>
                                        <m:e>
                                          <m:sSub>
                                            <m:sSubPr>
                                              <m:ctrlPr>
                                                <a:rPr kumimoji="1" lang="en-US" altLang="zh-CN" sz="2000" i="1">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𝑧</m:t>
                                              </m:r>
                                            </m:e>
                                            <m:sub>
                                              <m:r>
                                                <a:rPr kumimoji="1" lang="en-US" altLang="zh-CN" sz="2000" i="1">
                                                  <a:latin typeface="Cambria Math" panose="02040503050406030204" pitchFamily="18" charset="0"/>
                                                  <a:ea typeface="Cambria" panose="02040503050406030204" pitchFamily="18" charset="0"/>
                                                </a:rPr>
                                                <m:t>𝑖</m:t>
                                              </m:r>
                                            </m:sub>
                                          </m:sSub>
                                        </m:e>
                                      </m:d>
                                    </m:e>
                                  </m:d>
                                </m:e>
                              </m:func>
                              <m:r>
                                <a:rPr kumimoji="1" lang="en-US" altLang="zh-CN" sz="2000" i="1">
                                  <a:latin typeface="Cambria Math" panose="02040503050406030204" pitchFamily="18" charset="0"/>
                                  <a:ea typeface="Cambria" panose="02040503050406030204" pitchFamily="18" charset="0"/>
                                </a:rPr>
                                <m:t>+</m:t>
                              </m:r>
                              <m:d>
                                <m:dPr>
                                  <m:ctrlPr>
                                    <a:rPr kumimoji="1" lang="en-US" altLang="zh-CN" sz="2000" i="1">
                                      <a:latin typeface="Cambria Math" panose="02040503050406030204" pitchFamily="18" charset="0"/>
                                      <a:ea typeface="Cambria" panose="02040503050406030204" pitchFamily="18" charset="0"/>
                                    </a:rPr>
                                  </m:ctrlPr>
                                </m:dPr>
                                <m:e>
                                  <m:r>
                                    <a:rPr kumimoji="1" lang="en-US" altLang="zh-CN" sz="2000" i="1">
                                      <a:latin typeface="Cambria Math" panose="02040503050406030204" pitchFamily="18" charset="0"/>
                                      <a:ea typeface="Cambria" panose="02040503050406030204" pitchFamily="18" charset="0"/>
                                    </a:rPr>
                                    <m:t>1−</m:t>
                                  </m:r>
                                  <m:sSub>
                                    <m:sSubPr>
                                      <m:ctrlPr>
                                        <a:rPr kumimoji="1" lang="en-US" altLang="zh-CN" sz="2000" i="1">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𝑦</m:t>
                                      </m:r>
                                    </m:e>
                                    <m:sub>
                                      <m:r>
                                        <a:rPr kumimoji="1" lang="en-US" altLang="zh-CN" sz="2000" i="1">
                                          <a:latin typeface="Cambria Math" panose="02040503050406030204" pitchFamily="18" charset="0"/>
                                          <a:ea typeface="Cambria" panose="02040503050406030204" pitchFamily="18" charset="0"/>
                                        </a:rPr>
                                        <m:t>𝑖</m:t>
                                      </m:r>
                                    </m:sub>
                                  </m:sSub>
                                </m:e>
                              </m:d>
                              <m:func>
                                <m:funcPr>
                                  <m:ctrlPr>
                                    <a:rPr kumimoji="1" lang="en-US" altLang="zh-CN" sz="2000" i="1">
                                      <a:latin typeface="Cambria Math" panose="02040503050406030204" pitchFamily="18" charset="0"/>
                                      <a:ea typeface="Cambria" panose="02040503050406030204" pitchFamily="18" charset="0"/>
                                    </a:rPr>
                                  </m:ctrlPr>
                                </m:funcPr>
                                <m:fName>
                                  <m:r>
                                    <m:rPr>
                                      <m:sty m:val="p"/>
                                    </m:rPr>
                                    <a:rPr kumimoji="1" lang="en-US" altLang="zh-CN" sz="2000">
                                      <a:latin typeface="Cambria Math" panose="02040503050406030204" pitchFamily="18" charset="0"/>
                                      <a:ea typeface="Cambria" panose="02040503050406030204" pitchFamily="18" charset="0"/>
                                    </a:rPr>
                                    <m:t>log</m:t>
                                  </m:r>
                                </m:fName>
                                <m:e>
                                  <m:d>
                                    <m:dPr>
                                      <m:ctrlPr>
                                        <a:rPr kumimoji="1" lang="en-US" altLang="zh-CN" sz="2000" i="1">
                                          <a:latin typeface="Cambria Math" panose="02040503050406030204" pitchFamily="18" charset="0"/>
                                          <a:ea typeface="Cambria" panose="02040503050406030204" pitchFamily="18" charset="0"/>
                                        </a:rPr>
                                      </m:ctrlPr>
                                    </m:dPr>
                                    <m:e>
                                      <m:r>
                                        <a:rPr kumimoji="1" lang="en-US" altLang="zh-CN" sz="2000" i="1">
                                          <a:latin typeface="Cambria Math" panose="02040503050406030204" pitchFamily="18" charset="0"/>
                                          <a:ea typeface="Cambria" panose="02040503050406030204" pitchFamily="18" charset="0"/>
                                        </a:rPr>
                                        <m:t>𝜎</m:t>
                                      </m:r>
                                      <m:d>
                                        <m:dPr>
                                          <m:ctrlPr>
                                            <a:rPr kumimoji="1" lang="en-US" altLang="zh-CN" sz="2000" i="1" smtClean="0">
                                              <a:latin typeface="Cambria Math" panose="02040503050406030204" pitchFamily="18" charset="0"/>
                                              <a:ea typeface="Cambria" panose="02040503050406030204" pitchFamily="18" charset="0"/>
                                            </a:rPr>
                                          </m:ctrlPr>
                                        </m:dPr>
                                        <m:e>
                                          <m:r>
                                            <a:rPr kumimoji="1" lang="en-US" altLang="zh-CN" sz="2000" i="1">
                                              <a:latin typeface="Cambria Math" panose="02040503050406030204" pitchFamily="18" charset="0"/>
                                              <a:ea typeface="Cambria" panose="02040503050406030204" pitchFamily="18" charset="0"/>
                                            </a:rPr>
                                            <m:t>1−</m:t>
                                          </m:r>
                                          <m:sSub>
                                            <m:sSubPr>
                                              <m:ctrlPr>
                                                <a:rPr kumimoji="1" lang="en-US" altLang="zh-CN" sz="2000" i="1">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𝑧</m:t>
                                              </m:r>
                                            </m:e>
                                            <m:sub>
                                              <m:r>
                                                <a:rPr kumimoji="1" lang="en-US" altLang="zh-CN" sz="2000" i="1">
                                                  <a:latin typeface="Cambria Math" panose="02040503050406030204" pitchFamily="18" charset="0"/>
                                                  <a:ea typeface="Cambria" panose="02040503050406030204" pitchFamily="18" charset="0"/>
                                                </a:rPr>
                                                <m:t>𝑖</m:t>
                                              </m:r>
                                            </m:sub>
                                          </m:sSub>
                                        </m:e>
                                      </m:d>
                                    </m:e>
                                  </m:d>
                                </m:e>
                              </m:func>
                            </m:e>
                          </m:d>
                        </m:e>
                      </m:nary>
                    </m:oMath>
                  </m:oMathPara>
                </a14:m>
                <a:endParaRPr kumimoji="1" lang="en-US" altLang="zh-CN" sz="2000" dirty="0">
                  <a:ea typeface="Cambria" panose="02040503050406030204" pitchFamily="18" charset="0"/>
                </a:endParaRPr>
              </a:p>
            </p:txBody>
          </p:sp>
        </mc:Choice>
        <mc:Fallback xmlns="">
          <p:sp>
            <p:nvSpPr>
              <p:cNvPr id="9" name="文本框 8">
                <a:extLst>
                  <a:ext uri="{FF2B5EF4-FFF2-40B4-BE49-F238E27FC236}">
                    <a16:creationId xmlns:a16="http://schemas.microsoft.com/office/drawing/2014/main" id="{6A3257DB-E75E-912D-114A-9A98778DF511}"/>
                  </a:ext>
                </a:extLst>
              </p:cNvPr>
              <p:cNvSpPr txBox="1">
                <a:spLocks noRot="1" noChangeAspect="1" noMove="1" noResize="1" noEditPoints="1" noAdjustHandles="1" noChangeArrowheads="1" noChangeShapeType="1" noTextEdit="1"/>
              </p:cNvSpPr>
              <p:nvPr/>
            </p:nvSpPr>
            <p:spPr>
              <a:xfrm>
                <a:off x="1245285" y="1487456"/>
                <a:ext cx="7484481" cy="1390573"/>
              </a:xfrm>
              <a:prstGeom prst="rect">
                <a:avLst/>
              </a:prstGeom>
              <a:blipFill>
                <a:blip r:embed="rId7"/>
                <a:stretch>
                  <a:fillRect t="-37273" b="-1063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64443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2"/>
          <p:cNvSpPr txBox="1"/>
          <p:nvPr/>
        </p:nvSpPr>
        <p:spPr>
          <a:xfrm>
            <a:off x="476975" y="1912961"/>
            <a:ext cx="6139808" cy="923289"/>
          </a:xfrm>
          <a:prstGeom prst="rect">
            <a:avLst/>
          </a:prstGeom>
          <a:noFill/>
          <a:ln>
            <a:noFill/>
          </a:ln>
        </p:spPr>
        <p:txBody>
          <a:bodyPr spcFirstLastPara="1" wrap="square" lIns="91425" tIns="45700" rIns="91425" bIns="45700" anchor="t" anchorCtr="0">
            <a:spAutoFit/>
          </a:bodyPr>
          <a:lstStyle/>
          <a:p>
            <a:pPr marL="342900" indent="-342900">
              <a:lnSpc>
                <a:spcPct val="150000"/>
              </a:lnSpc>
              <a:buFont typeface="Arial" panose="020B0604020202020204" pitchFamily="34" charset="0"/>
              <a:buChar char="•"/>
            </a:pPr>
            <a:endParaRPr lang="zh-CN" altLang="en-US" sz="1800" dirty="0"/>
          </a:p>
          <a:p>
            <a:pPr marL="342900" marR="0" lvl="0" indent="-342900" algn="l" rtl="0">
              <a:lnSpc>
                <a:spcPct val="150000"/>
              </a:lnSpc>
              <a:spcBef>
                <a:spcPts val="0"/>
              </a:spcBef>
              <a:spcAft>
                <a:spcPts val="0"/>
              </a:spcAft>
              <a:buFont typeface="Arial" panose="020B0604020202020204" pitchFamily="34" charset="0"/>
              <a:buChar char="•"/>
            </a:pPr>
            <a:endParaRPr sz="1800" dirty="0"/>
          </a:p>
        </p:txBody>
      </p:sp>
      <p:sp>
        <p:nvSpPr>
          <p:cNvPr id="109" name="Google Shape;109;p2"/>
          <p:cNvSpPr txBox="1"/>
          <p:nvPr/>
        </p:nvSpPr>
        <p:spPr>
          <a:xfrm>
            <a:off x="476974" y="437372"/>
            <a:ext cx="4955637" cy="615513"/>
          </a:xfrm>
          <a:prstGeom prst="rect">
            <a:avLst/>
          </a:prstGeom>
          <a:noFill/>
          <a:ln>
            <a:noFill/>
          </a:ln>
        </p:spPr>
        <p:txBody>
          <a:bodyPr spcFirstLastPara="1" wrap="square" lIns="91425" tIns="45700" rIns="91425" bIns="45700" anchor="t" anchorCtr="0">
            <a:spAutoFit/>
          </a:bodyPr>
          <a:lstStyle/>
          <a:p>
            <a:r>
              <a:rPr lang="en-US" altLang="zh-CN" sz="3400" b="1" i="1" dirty="0">
                <a:solidFill>
                  <a:srgbClr val="FD0139"/>
                </a:solidFill>
              </a:rPr>
              <a:t>Classification Ability</a:t>
            </a:r>
            <a:endParaRPr sz="2000"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5445247"/>
            <a:ext cx="3668486" cy="1412753"/>
          </a:xfrm>
          <a:prstGeom prst="rect">
            <a:avLst/>
          </a:prstGeom>
        </p:spPr>
      </p:pic>
      <p:pic>
        <p:nvPicPr>
          <p:cNvPr id="3" name="Picture 6">
            <a:extLst>
              <a:ext uri="{FF2B5EF4-FFF2-40B4-BE49-F238E27FC236}">
                <a16:creationId xmlns:a16="http://schemas.microsoft.com/office/drawing/2014/main" id="{CB801006-9990-609D-BBD3-89295CD73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1462" y="177801"/>
            <a:ext cx="958304" cy="9629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0B6D9044-3B55-1FB9-1983-9D531AEFB5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3485"/>
          <a:stretch/>
        </p:blipFill>
        <p:spPr bwMode="auto">
          <a:xfrm>
            <a:off x="9339873" y="364414"/>
            <a:ext cx="2424498" cy="5638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6">
            <a:extLst>
              <a:ext uri="{FF2B5EF4-FFF2-40B4-BE49-F238E27FC236}">
                <a16:creationId xmlns:a16="http://schemas.microsoft.com/office/drawing/2014/main" id="{DEEA6AB7-D0D6-00C7-8752-211A8BA75F9B}"/>
              </a:ext>
            </a:extLst>
          </p:cNvPr>
          <p:cNvCxnSpPr>
            <a:cxnSpLocks/>
          </p:cNvCxnSpPr>
          <p:nvPr/>
        </p:nvCxnSpPr>
        <p:spPr>
          <a:xfrm>
            <a:off x="9048467" y="309822"/>
            <a:ext cx="0" cy="696917"/>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54" name="文本框 53">
                <a:extLst>
                  <a:ext uri="{FF2B5EF4-FFF2-40B4-BE49-F238E27FC236}">
                    <a16:creationId xmlns:a16="http://schemas.microsoft.com/office/drawing/2014/main" id="{1BCF2F0A-70FB-ABB9-649A-6C363BABE8F7}"/>
                  </a:ext>
                </a:extLst>
              </p:cNvPr>
              <p:cNvSpPr txBox="1"/>
              <p:nvPr/>
            </p:nvSpPr>
            <p:spPr>
              <a:xfrm>
                <a:off x="476975" y="2065830"/>
                <a:ext cx="7838889" cy="222528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b="1" dirty="0">
                    <a:ea typeface="Cambria" panose="02040503050406030204" pitchFamily="18" charset="0"/>
                  </a:rPr>
                  <a:t>Combined-Pair Method [2015, Twitter]</a:t>
                </a:r>
              </a:p>
              <a:p>
                <a:pPr>
                  <a:lnSpc>
                    <a:spcPct val="150000"/>
                  </a:lnSpc>
                </a:pPr>
                <a14:m>
                  <m:oMathPara xmlns:m="http://schemas.openxmlformats.org/officeDocument/2006/math">
                    <m:oMathParaPr>
                      <m:jc m:val="centerGroup"/>
                    </m:oMathParaPr>
                    <m:oMath xmlns:m="http://schemas.openxmlformats.org/officeDocument/2006/math">
                      <m:sSup>
                        <m:sSupPr>
                          <m:ctrlPr>
                            <a:rPr kumimoji="1" lang="en-US" altLang="zh-CN" sz="2000" i="1">
                              <a:latin typeface="Cambria Math" panose="02040503050406030204" pitchFamily="18" charset="0"/>
                              <a:ea typeface="Cambria" panose="02040503050406030204" pitchFamily="18" charset="0"/>
                            </a:rPr>
                          </m:ctrlPr>
                        </m:sSupPr>
                        <m:e>
                          <m:r>
                            <a:rPr kumimoji="1" lang="en-US" altLang="zh-CN" sz="2000" i="1">
                              <a:latin typeface="Cambria Math" panose="02040503050406030204" pitchFamily="18" charset="0"/>
                              <a:ea typeface="Cambria" panose="02040503050406030204" pitchFamily="18" charset="0"/>
                            </a:rPr>
                            <m:t>𝐿</m:t>
                          </m:r>
                        </m:e>
                        <m:sup>
                          <m:r>
                            <a:rPr kumimoji="1" lang="en-US" altLang="zh-CN" sz="2000" i="1">
                              <a:latin typeface="Cambria Math" panose="02040503050406030204" pitchFamily="18" charset="0"/>
                              <a:ea typeface="Cambria" panose="02040503050406030204" pitchFamily="18" charset="0"/>
                            </a:rPr>
                            <m:t>𝐶𝑃</m:t>
                          </m:r>
                        </m:sup>
                      </m:sSup>
                      <m:r>
                        <a:rPr kumimoji="1" lang="en-US" altLang="zh-CN" sz="2000" i="1">
                          <a:latin typeface="Cambria Math" panose="02040503050406030204" pitchFamily="18" charset="0"/>
                          <a:ea typeface="Cambria" panose="02040503050406030204" pitchFamily="18" charset="0"/>
                        </a:rPr>
                        <m:t>=</m:t>
                      </m:r>
                      <m:r>
                        <a:rPr kumimoji="1" lang="en-US" altLang="zh-CN" sz="2000" i="1">
                          <a:latin typeface="Cambria Math" panose="02040503050406030204" pitchFamily="18" charset="0"/>
                          <a:ea typeface="Cambria" panose="02040503050406030204" pitchFamily="18" charset="0"/>
                        </a:rPr>
                        <m:t>𝛼</m:t>
                      </m:r>
                      <m:sSub>
                        <m:sSubPr>
                          <m:ctrlPr>
                            <a:rPr kumimoji="1" lang="en-US" altLang="zh-CN" sz="2000" i="1">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𝐿</m:t>
                          </m:r>
                        </m:e>
                        <m:sub>
                          <m:r>
                            <a:rPr kumimoji="1" lang="en-US" altLang="zh-CN" sz="2000" i="1">
                              <a:latin typeface="Cambria Math" panose="02040503050406030204" pitchFamily="18" charset="0"/>
                              <a:ea typeface="Cambria" panose="02040503050406030204" pitchFamily="18" charset="0"/>
                            </a:rPr>
                            <m:t>𝐵𝐶𝐸</m:t>
                          </m:r>
                        </m:sub>
                      </m:sSub>
                      <m:r>
                        <a:rPr kumimoji="1" lang="en-US" altLang="zh-CN" sz="2000" i="1">
                          <a:latin typeface="Cambria Math" panose="02040503050406030204" pitchFamily="18" charset="0"/>
                          <a:ea typeface="Cambria" panose="02040503050406030204" pitchFamily="18" charset="0"/>
                        </a:rPr>
                        <m:t>+</m:t>
                      </m:r>
                      <m:d>
                        <m:dPr>
                          <m:ctrlPr>
                            <a:rPr kumimoji="1" lang="en-US" altLang="zh-CN" sz="2000" i="1">
                              <a:latin typeface="Cambria Math" panose="02040503050406030204" pitchFamily="18" charset="0"/>
                              <a:ea typeface="Cambria" panose="02040503050406030204" pitchFamily="18" charset="0"/>
                            </a:rPr>
                          </m:ctrlPr>
                        </m:dPr>
                        <m:e>
                          <m:r>
                            <a:rPr kumimoji="1" lang="en-US" altLang="zh-CN" sz="2000" i="1">
                              <a:latin typeface="Cambria Math" panose="02040503050406030204" pitchFamily="18" charset="0"/>
                              <a:ea typeface="Cambria" panose="02040503050406030204" pitchFamily="18" charset="0"/>
                            </a:rPr>
                            <m:t>1−</m:t>
                          </m:r>
                          <m:r>
                            <a:rPr kumimoji="1" lang="en-US" altLang="zh-CN" sz="2000" i="1">
                              <a:latin typeface="Cambria Math" panose="02040503050406030204" pitchFamily="18" charset="0"/>
                              <a:ea typeface="Cambria" panose="02040503050406030204" pitchFamily="18" charset="0"/>
                            </a:rPr>
                            <m:t>𝛼</m:t>
                          </m:r>
                        </m:e>
                      </m:d>
                      <m:sSub>
                        <m:sSubPr>
                          <m:ctrlPr>
                            <a:rPr kumimoji="1" lang="en-US" altLang="zh-CN" sz="2000" i="1">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𝐿</m:t>
                          </m:r>
                        </m:e>
                        <m:sub>
                          <m:r>
                            <a:rPr kumimoji="1" lang="en-US" altLang="zh-CN" sz="2000" i="1">
                              <a:latin typeface="Cambria Math" panose="02040503050406030204" pitchFamily="18" charset="0"/>
                              <a:ea typeface="Cambria" panose="02040503050406030204" pitchFamily="18" charset="0"/>
                            </a:rPr>
                            <m:t>𝑅𝑎𝑛𝑘𝑁𝑒𝑡</m:t>
                          </m:r>
                        </m:sub>
                      </m:sSub>
                    </m:oMath>
                  </m:oMathPara>
                </a14:m>
                <a:endParaRPr kumimoji="1" lang="en-US" altLang="zh-CN" sz="2000" i="1" dirty="0">
                  <a:latin typeface="Cambria Math" panose="02040503050406030204" pitchFamily="18" charset="0"/>
                  <a:ea typeface="Cambria"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kumimoji="1" lang="en-US" altLang="zh-CN" sz="2000" i="1">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𝐿</m:t>
                          </m:r>
                        </m:e>
                        <m:sub>
                          <m:r>
                            <a:rPr kumimoji="1" lang="en-US" altLang="zh-CN" sz="2000" i="1">
                              <a:latin typeface="Cambria Math" panose="02040503050406030204" pitchFamily="18" charset="0"/>
                              <a:ea typeface="Cambria" panose="02040503050406030204" pitchFamily="18" charset="0"/>
                            </a:rPr>
                            <m:t>𝑅𝑎𝑛𝑘𝑁𝑒𝑡</m:t>
                          </m:r>
                        </m:sub>
                      </m:sSub>
                      <m:r>
                        <a:rPr kumimoji="1" lang="en-US" altLang="zh-CN" sz="2000" i="1">
                          <a:latin typeface="Cambria Math" panose="02040503050406030204" pitchFamily="18" charset="0"/>
                          <a:ea typeface="Cambria" panose="02040503050406030204" pitchFamily="18" charset="0"/>
                        </a:rPr>
                        <m:t>=−</m:t>
                      </m:r>
                      <m:f>
                        <m:fPr>
                          <m:ctrlPr>
                            <a:rPr kumimoji="1" lang="en-US" altLang="zh-CN" sz="2000" i="1" dirty="0">
                              <a:latin typeface="Cambria Math" panose="02040503050406030204" pitchFamily="18" charset="0"/>
                              <a:ea typeface="Cambria" panose="02040503050406030204" pitchFamily="18" charset="0"/>
                            </a:rPr>
                          </m:ctrlPr>
                        </m:fPr>
                        <m:num>
                          <m:r>
                            <a:rPr kumimoji="1" lang="en-US" altLang="zh-CN" sz="2000" i="1" dirty="0">
                              <a:latin typeface="Cambria Math" panose="02040503050406030204" pitchFamily="18" charset="0"/>
                              <a:ea typeface="Cambria" panose="02040503050406030204" pitchFamily="18" charset="0"/>
                            </a:rPr>
                            <m:t>1</m:t>
                          </m:r>
                        </m:num>
                        <m:den>
                          <m:sSub>
                            <m:sSubPr>
                              <m:ctrlPr>
                                <a:rPr kumimoji="1" lang="en-US" altLang="zh-CN" sz="2000" i="1" dirty="0">
                                  <a:latin typeface="Cambria Math" panose="02040503050406030204" pitchFamily="18" charset="0"/>
                                  <a:ea typeface="Cambria" panose="02040503050406030204" pitchFamily="18" charset="0"/>
                                </a:rPr>
                              </m:ctrlPr>
                            </m:sSubPr>
                            <m:e>
                              <m:r>
                                <a:rPr kumimoji="1" lang="en-US" altLang="zh-CN" sz="2000" i="1" dirty="0">
                                  <a:latin typeface="Cambria Math" panose="02040503050406030204" pitchFamily="18" charset="0"/>
                                  <a:ea typeface="Cambria" panose="02040503050406030204" pitchFamily="18" charset="0"/>
                                </a:rPr>
                                <m:t>𝑁</m:t>
                              </m:r>
                            </m:e>
                            <m:sub>
                              <m:r>
                                <a:rPr kumimoji="1" lang="en-US" altLang="zh-CN" sz="2000" i="1" dirty="0">
                                  <a:latin typeface="Cambria Math" panose="02040503050406030204" pitchFamily="18" charset="0"/>
                                  <a:ea typeface="Cambria" panose="02040503050406030204" pitchFamily="18" charset="0"/>
                                </a:rPr>
                                <m:t>+</m:t>
                              </m:r>
                            </m:sub>
                          </m:sSub>
                          <m:sSub>
                            <m:sSubPr>
                              <m:ctrlPr>
                                <a:rPr kumimoji="1" lang="en-US" altLang="zh-CN" sz="2000" i="1" dirty="0">
                                  <a:latin typeface="Cambria Math" panose="02040503050406030204" pitchFamily="18" charset="0"/>
                                  <a:ea typeface="Cambria" panose="02040503050406030204" pitchFamily="18" charset="0"/>
                                </a:rPr>
                              </m:ctrlPr>
                            </m:sSubPr>
                            <m:e>
                              <m:r>
                                <a:rPr kumimoji="1" lang="en-US" altLang="zh-CN" sz="2000" i="1" dirty="0">
                                  <a:latin typeface="Cambria Math" panose="02040503050406030204" pitchFamily="18" charset="0"/>
                                  <a:ea typeface="Cambria" panose="02040503050406030204" pitchFamily="18" charset="0"/>
                                </a:rPr>
                                <m:t>𝑁</m:t>
                              </m:r>
                            </m:e>
                            <m:sub>
                              <m:r>
                                <a:rPr kumimoji="1" lang="en-US" altLang="zh-CN" sz="2000" i="1" dirty="0">
                                  <a:latin typeface="Cambria Math" panose="02040503050406030204" pitchFamily="18" charset="0"/>
                                  <a:ea typeface="Cambria" panose="02040503050406030204" pitchFamily="18" charset="0"/>
                                </a:rPr>
                                <m:t>−</m:t>
                              </m:r>
                            </m:sub>
                          </m:sSub>
                        </m:den>
                      </m:f>
                      <m:r>
                        <a:rPr kumimoji="1" lang="en-US" altLang="zh-CN" sz="2000" i="1" dirty="0">
                          <a:latin typeface="Cambria Math" panose="02040503050406030204" pitchFamily="18" charset="0"/>
                          <a:ea typeface="Cambria" panose="02040503050406030204" pitchFamily="18" charset="0"/>
                        </a:rPr>
                        <m:t>  </m:t>
                      </m:r>
                      <m:nary>
                        <m:naryPr>
                          <m:chr m:val="∑"/>
                          <m:ctrlPr>
                            <a:rPr kumimoji="1" lang="en-US" altLang="zh-CN" sz="2000" i="1" dirty="0">
                              <a:latin typeface="Cambria Math" panose="02040503050406030204" pitchFamily="18" charset="0"/>
                              <a:ea typeface="Cambria" panose="02040503050406030204" pitchFamily="18" charset="0"/>
                            </a:rPr>
                          </m:ctrlPr>
                        </m:naryPr>
                        <m:sub>
                          <m:r>
                            <a:rPr kumimoji="1" lang="en-US" altLang="zh-CN" sz="2000" i="1" dirty="0">
                              <a:latin typeface="Cambria Math" panose="02040503050406030204" pitchFamily="18" charset="0"/>
                              <a:ea typeface="Cambria" panose="02040503050406030204" pitchFamily="18" charset="0"/>
                            </a:rPr>
                            <m:t>𝑖</m:t>
                          </m:r>
                          <m:r>
                            <a:rPr kumimoji="1" lang="en-US" altLang="zh-CN" sz="2000" i="1" dirty="0">
                              <a:latin typeface="Cambria Math" panose="02040503050406030204" pitchFamily="18" charset="0"/>
                              <a:ea typeface="Cambria" panose="02040503050406030204" pitchFamily="18" charset="0"/>
                            </a:rPr>
                            <m:t>=1</m:t>
                          </m:r>
                        </m:sub>
                        <m:sup>
                          <m:sSub>
                            <m:sSubPr>
                              <m:ctrlPr>
                                <a:rPr kumimoji="1" lang="en-US" altLang="zh-CN" sz="2000" i="1" dirty="0">
                                  <a:latin typeface="Cambria Math" panose="02040503050406030204" pitchFamily="18" charset="0"/>
                                  <a:ea typeface="Cambria" panose="02040503050406030204" pitchFamily="18" charset="0"/>
                                </a:rPr>
                              </m:ctrlPr>
                            </m:sSubPr>
                            <m:e>
                              <m:r>
                                <a:rPr kumimoji="1" lang="en-US" altLang="zh-CN" sz="2000" i="1" dirty="0">
                                  <a:latin typeface="Cambria Math" panose="02040503050406030204" pitchFamily="18" charset="0"/>
                                  <a:ea typeface="Cambria" panose="02040503050406030204" pitchFamily="18" charset="0"/>
                                </a:rPr>
                                <m:t>𝑁</m:t>
                              </m:r>
                            </m:e>
                            <m:sub>
                              <m:r>
                                <a:rPr kumimoji="1" lang="en-US" altLang="zh-CN" sz="2000" i="1" dirty="0">
                                  <a:latin typeface="Cambria Math" panose="02040503050406030204" pitchFamily="18" charset="0"/>
                                  <a:ea typeface="Cambria" panose="02040503050406030204" pitchFamily="18" charset="0"/>
                                </a:rPr>
                                <m:t>+</m:t>
                              </m:r>
                            </m:sub>
                          </m:sSub>
                        </m:sup>
                        <m:e>
                          <m:nary>
                            <m:naryPr>
                              <m:chr m:val="∑"/>
                              <m:ctrlPr>
                                <a:rPr kumimoji="1" lang="en-US" altLang="zh-CN" sz="2000" i="1" dirty="0">
                                  <a:latin typeface="Cambria Math" panose="02040503050406030204" pitchFamily="18" charset="0"/>
                                  <a:ea typeface="Cambria" panose="02040503050406030204" pitchFamily="18" charset="0"/>
                                </a:rPr>
                              </m:ctrlPr>
                            </m:naryPr>
                            <m:sub>
                              <m:r>
                                <a:rPr kumimoji="1" lang="en-US" altLang="zh-CN" sz="2000" i="1" dirty="0">
                                  <a:latin typeface="Cambria Math" panose="02040503050406030204" pitchFamily="18" charset="0"/>
                                  <a:ea typeface="Cambria" panose="02040503050406030204" pitchFamily="18" charset="0"/>
                                </a:rPr>
                                <m:t>𝑗</m:t>
                              </m:r>
                              <m:r>
                                <a:rPr kumimoji="1" lang="en-US" altLang="zh-CN" sz="2000" i="1" dirty="0">
                                  <a:latin typeface="Cambria Math" panose="02040503050406030204" pitchFamily="18" charset="0"/>
                                  <a:ea typeface="Cambria" panose="02040503050406030204" pitchFamily="18" charset="0"/>
                                </a:rPr>
                                <m:t>=1</m:t>
                              </m:r>
                            </m:sub>
                            <m:sup>
                              <m:sSub>
                                <m:sSubPr>
                                  <m:ctrlPr>
                                    <a:rPr kumimoji="1" lang="en-US" altLang="zh-CN" sz="2000" i="1" dirty="0">
                                      <a:latin typeface="Cambria Math" panose="02040503050406030204" pitchFamily="18" charset="0"/>
                                      <a:ea typeface="Cambria" panose="02040503050406030204" pitchFamily="18" charset="0"/>
                                    </a:rPr>
                                  </m:ctrlPr>
                                </m:sSubPr>
                                <m:e>
                                  <m:r>
                                    <a:rPr kumimoji="1" lang="en-US" altLang="zh-CN" sz="2000" i="1" dirty="0">
                                      <a:latin typeface="Cambria Math" panose="02040503050406030204" pitchFamily="18" charset="0"/>
                                      <a:ea typeface="Cambria" panose="02040503050406030204" pitchFamily="18" charset="0"/>
                                    </a:rPr>
                                    <m:t>𝑁</m:t>
                                  </m:r>
                                </m:e>
                                <m:sub>
                                  <m:r>
                                    <a:rPr kumimoji="1" lang="en-US" altLang="zh-CN" sz="2000" i="1" dirty="0">
                                      <a:latin typeface="Cambria Math" panose="02040503050406030204" pitchFamily="18" charset="0"/>
                                      <a:ea typeface="Cambria" panose="02040503050406030204" pitchFamily="18" charset="0"/>
                                    </a:rPr>
                                    <m:t>−</m:t>
                                  </m:r>
                                </m:sub>
                              </m:sSub>
                            </m:sup>
                            <m:e>
                              <m:r>
                                <m:rPr>
                                  <m:sty m:val="p"/>
                                </m:rPr>
                                <a:rPr kumimoji="1" lang="en-US" altLang="zh-CN" sz="2000" i="1" dirty="0">
                                  <a:latin typeface="Cambria Math" panose="02040503050406030204" pitchFamily="18" charset="0"/>
                                  <a:ea typeface="Cambria" panose="02040503050406030204" pitchFamily="18" charset="0"/>
                                </a:rPr>
                                <m:t>log</m:t>
                              </m:r>
                              <m:r>
                                <a:rPr kumimoji="1" lang="en-US" altLang="zh-CN" sz="2000" i="1" dirty="0">
                                  <a:latin typeface="Cambria Math" panose="02040503050406030204" pitchFamily="18" charset="0"/>
                                  <a:ea typeface="Cambria" panose="02040503050406030204" pitchFamily="18" charset="0"/>
                                </a:rPr>
                                <m:t> </m:t>
                              </m:r>
                              <m:d>
                                <m:dPr>
                                  <m:ctrlPr>
                                    <a:rPr kumimoji="1" lang="en-US" altLang="zh-CN" sz="2000" i="1" dirty="0">
                                      <a:latin typeface="Cambria Math" panose="02040503050406030204" pitchFamily="18" charset="0"/>
                                      <a:ea typeface="Cambria" panose="02040503050406030204" pitchFamily="18" charset="0"/>
                                    </a:rPr>
                                  </m:ctrlPr>
                                </m:dPr>
                                <m:e>
                                  <m:r>
                                    <a:rPr kumimoji="1" lang="en-US" altLang="zh-CN" sz="2000" i="1" dirty="0">
                                      <a:latin typeface="Cambria Math" panose="02040503050406030204" pitchFamily="18" charset="0"/>
                                      <a:ea typeface="Cambria" panose="02040503050406030204" pitchFamily="18" charset="0"/>
                                    </a:rPr>
                                    <m:t>𝜎</m:t>
                                  </m:r>
                                  <m:d>
                                    <m:dPr>
                                      <m:ctrlPr>
                                        <a:rPr kumimoji="1" lang="en-US" altLang="zh-CN" sz="2000" i="1" dirty="0">
                                          <a:latin typeface="Cambria Math" panose="02040503050406030204" pitchFamily="18" charset="0"/>
                                          <a:ea typeface="Cambria" panose="02040503050406030204" pitchFamily="18" charset="0"/>
                                        </a:rPr>
                                      </m:ctrlPr>
                                    </m:dPr>
                                    <m:e>
                                      <m:sSubSup>
                                        <m:sSubSupPr>
                                          <m:ctrlPr>
                                            <a:rPr kumimoji="1" lang="en-US" altLang="zh-CN" sz="2000" i="1" dirty="0" err="1">
                                              <a:latin typeface="Cambria Math" panose="02040503050406030204" pitchFamily="18" charset="0"/>
                                              <a:ea typeface="Cambria" panose="02040503050406030204" pitchFamily="18" charset="0"/>
                                            </a:rPr>
                                          </m:ctrlPr>
                                        </m:sSubSupPr>
                                        <m:e>
                                          <m:r>
                                            <a:rPr kumimoji="1" lang="en-US" altLang="zh-CN" sz="2000" i="1" dirty="0" err="1">
                                              <a:latin typeface="Cambria Math" panose="02040503050406030204" pitchFamily="18" charset="0"/>
                                              <a:ea typeface="Cambria" panose="02040503050406030204" pitchFamily="18" charset="0"/>
                                            </a:rPr>
                                            <m:t>𝑧</m:t>
                                          </m:r>
                                        </m:e>
                                        <m:sub>
                                          <m:r>
                                            <a:rPr kumimoji="1" lang="en-US" altLang="zh-CN" sz="2000" i="1" dirty="0" err="1">
                                              <a:latin typeface="Cambria Math" panose="02040503050406030204" pitchFamily="18" charset="0"/>
                                              <a:ea typeface="Cambria" panose="02040503050406030204" pitchFamily="18" charset="0"/>
                                            </a:rPr>
                                            <m:t>𝑖</m:t>
                                          </m:r>
                                        </m:sub>
                                        <m:sup>
                                          <m:r>
                                            <a:rPr kumimoji="1" lang="en-US" altLang="zh-CN" sz="2000" i="1" dirty="0">
                                              <a:latin typeface="Cambria Math" panose="02040503050406030204" pitchFamily="18" charset="0"/>
                                              <a:ea typeface="Cambria" panose="02040503050406030204" pitchFamily="18" charset="0"/>
                                            </a:rPr>
                                            <m:t>(+)</m:t>
                                          </m:r>
                                        </m:sup>
                                      </m:sSubSup>
                                      <m:r>
                                        <a:rPr kumimoji="1" lang="en-US" altLang="zh-CN" sz="2000" i="1" dirty="0">
                                          <a:latin typeface="Cambria Math" panose="02040503050406030204" pitchFamily="18" charset="0"/>
                                          <a:ea typeface="Cambria" panose="02040503050406030204" pitchFamily="18" charset="0"/>
                                        </a:rPr>
                                        <m:t>−</m:t>
                                      </m:r>
                                      <m:sSubSup>
                                        <m:sSubSupPr>
                                          <m:ctrlPr>
                                            <a:rPr kumimoji="1" lang="en-US" altLang="zh-CN" sz="2000" i="1" dirty="0" err="1">
                                              <a:latin typeface="Cambria Math" panose="02040503050406030204" pitchFamily="18" charset="0"/>
                                              <a:ea typeface="Cambria" panose="02040503050406030204" pitchFamily="18" charset="0"/>
                                            </a:rPr>
                                          </m:ctrlPr>
                                        </m:sSubSupPr>
                                        <m:e>
                                          <m:r>
                                            <a:rPr kumimoji="1" lang="en-US" altLang="zh-CN" sz="2000" i="1" dirty="0" err="1">
                                              <a:latin typeface="Cambria Math" panose="02040503050406030204" pitchFamily="18" charset="0"/>
                                              <a:ea typeface="Cambria" panose="02040503050406030204" pitchFamily="18" charset="0"/>
                                            </a:rPr>
                                            <m:t>𝑧</m:t>
                                          </m:r>
                                        </m:e>
                                        <m:sub>
                                          <m:r>
                                            <a:rPr kumimoji="1" lang="en-US" altLang="zh-CN" sz="2000" i="1" dirty="0" err="1">
                                              <a:latin typeface="Cambria Math" panose="02040503050406030204" pitchFamily="18" charset="0"/>
                                              <a:ea typeface="Cambria" panose="02040503050406030204" pitchFamily="18" charset="0"/>
                                            </a:rPr>
                                            <m:t>𝑗</m:t>
                                          </m:r>
                                        </m:sub>
                                        <m:sup>
                                          <m:r>
                                            <a:rPr kumimoji="1" lang="en-US" altLang="zh-CN" sz="2000" i="1" dirty="0">
                                              <a:latin typeface="Cambria Math" panose="02040503050406030204" pitchFamily="18" charset="0"/>
                                              <a:ea typeface="Cambria" panose="02040503050406030204" pitchFamily="18" charset="0"/>
                                            </a:rPr>
                                            <m:t>(−)</m:t>
                                          </m:r>
                                        </m:sup>
                                      </m:sSubSup>
                                    </m:e>
                                  </m:d>
                                </m:e>
                              </m:d>
                            </m:e>
                          </m:nary>
                        </m:e>
                      </m:nary>
                    </m:oMath>
                  </m:oMathPara>
                </a14:m>
                <a:endParaRPr kumimoji="1" lang="en-US" altLang="zh-CN" sz="2000" i="1" dirty="0">
                  <a:latin typeface="Cambria Math" panose="02040503050406030204" pitchFamily="18" charset="0"/>
                  <a:ea typeface="Cambria" panose="02040503050406030204" pitchFamily="18" charset="0"/>
                </a:endParaRPr>
              </a:p>
              <a:p>
                <a:pPr lvl="1"/>
                <a:endParaRPr kumimoji="1" lang="en-US" altLang="zh-CN" sz="2000" i="1" dirty="0">
                  <a:latin typeface="Cambria Math" panose="02040503050406030204" pitchFamily="18" charset="0"/>
                  <a:ea typeface="Cambria" panose="02040503050406030204" pitchFamily="18" charset="0"/>
                </a:endParaRPr>
              </a:p>
            </p:txBody>
          </p:sp>
        </mc:Choice>
        <mc:Fallback>
          <p:sp>
            <p:nvSpPr>
              <p:cNvPr id="54" name="文本框 53">
                <a:extLst>
                  <a:ext uri="{FF2B5EF4-FFF2-40B4-BE49-F238E27FC236}">
                    <a16:creationId xmlns:a16="http://schemas.microsoft.com/office/drawing/2014/main" id="{1BCF2F0A-70FB-ABB9-649A-6C363BABE8F7}"/>
                  </a:ext>
                </a:extLst>
              </p:cNvPr>
              <p:cNvSpPr txBox="1">
                <a:spLocks noRot="1" noChangeAspect="1" noMove="1" noResize="1" noEditPoints="1" noAdjustHandles="1" noChangeArrowheads="1" noChangeShapeType="1" noTextEdit="1"/>
              </p:cNvSpPr>
              <p:nvPr/>
            </p:nvSpPr>
            <p:spPr>
              <a:xfrm>
                <a:off x="476975" y="2065830"/>
                <a:ext cx="7838889" cy="2225289"/>
              </a:xfrm>
              <a:prstGeom prst="rect">
                <a:avLst/>
              </a:prstGeom>
              <a:blipFill>
                <a:blip r:embed="rId6"/>
                <a:stretch>
                  <a:fillRect l="-647" t="-1705" b="-50568"/>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45BFB03C-6625-E1AE-11AA-885BD9086331}"/>
              </a:ext>
            </a:extLst>
          </p:cNvPr>
          <p:cNvPicPr>
            <a:picLocks noChangeAspect="1"/>
          </p:cNvPicPr>
          <p:nvPr/>
        </p:nvPicPr>
        <p:blipFill>
          <a:blip r:embed="rId7"/>
          <a:stretch>
            <a:fillRect/>
          </a:stretch>
        </p:blipFill>
        <p:spPr>
          <a:xfrm>
            <a:off x="7393479" y="2223350"/>
            <a:ext cx="4370892" cy="2786493"/>
          </a:xfrm>
          <a:prstGeom prst="rect">
            <a:avLst/>
          </a:prstGeom>
        </p:spPr>
      </p:pic>
      <p:sp>
        <p:nvSpPr>
          <p:cNvPr id="11" name="文本框 10">
            <a:extLst>
              <a:ext uri="{FF2B5EF4-FFF2-40B4-BE49-F238E27FC236}">
                <a16:creationId xmlns:a16="http://schemas.microsoft.com/office/drawing/2014/main" id="{3FD63F4C-E228-F855-B247-227AAEB1B1D7}"/>
              </a:ext>
            </a:extLst>
          </p:cNvPr>
          <p:cNvSpPr txBox="1"/>
          <p:nvPr/>
        </p:nvSpPr>
        <p:spPr>
          <a:xfrm>
            <a:off x="476973" y="3951692"/>
            <a:ext cx="6763269" cy="400110"/>
          </a:xfrm>
          <a:prstGeom prst="rect">
            <a:avLst/>
          </a:prstGeom>
          <a:noFill/>
        </p:spPr>
        <p:txBody>
          <a:bodyPr wrap="square">
            <a:spAutoFit/>
          </a:bodyPr>
          <a:lstStyle/>
          <a:p>
            <a:pPr marL="285750" lvl="1" indent="-285750">
              <a:buFont typeface="Arial" panose="020B0604020202020204" pitchFamily="34" charset="0"/>
              <a:buChar char="•"/>
            </a:pPr>
            <a:r>
              <a:rPr lang="en-US" altLang="zh-CN" sz="2000" b="1" dirty="0"/>
              <a:t>Can Combined-Pair gain better classification ability? </a:t>
            </a:r>
          </a:p>
        </p:txBody>
      </p:sp>
      <p:grpSp>
        <p:nvGrpSpPr>
          <p:cNvPr id="12" name="组合 11">
            <a:extLst>
              <a:ext uri="{FF2B5EF4-FFF2-40B4-BE49-F238E27FC236}">
                <a16:creationId xmlns:a16="http://schemas.microsoft.com/office/drawing/2014/main" id="{E6FEF12B-97A0-28BF-3DBC-12E47FC98D77}"/>
              </a:ext>
            </a:extLst>
          </p:cNvPr>
          <p:cNvGrpSpPr/>
          <p:nvPr/>
        </p:nvGrpSpPr>
        <p:grpSpPr>
          <a:xfrm>
            <a:off x="8759869" y="3456707"/>
            <a:ext cx="1638111" cy="319778"/>
            <a:chOff x="8376474" y="2094893"/>
            <a:chExt cx="1638111" cy="319778"/>
          </a:xfrm>
          <a:solidFill>
            <a:srgbClr val="92D050"/>
          </a:solidFill>
        </p:grpSpPr>
        <p:sp>
          <p:nvSpPr>
            <p:cNvPr id="13" name="箭头: 下 15">
              <a:extLst>
                <a:ext uri="{FF2B5EF4-FFF2-40B4-BE49-F238E27FC236}">
                  <a16:creationId xmlns:a16="http://schemas.microsoft.com/office/drawing/2014/main" id="{0A26E82A-7827-AF7E-6CAB-38D722124081}"/>
                </a:ext>
              </a:extLst>
            </p:cNvPr>
            <p:cNvSpPr/>
            <p:nvPr/>
          </p:nvSpPr>
          <p:spPr>
            <a:xfrm>
              <a:off x="9213641" y="2216814"/>
              <a:ext cx="183724" cy="197857"/>
            </a:xfrm>
            <a:prstGeom prst="downArrow">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6">
              <a:extLst>
                <a:ext uri="{FF2B5EF4-FFF2-40B4-BE49-F238E27FC236}">
                  <a16:creationId xmlns:a16="http://schemas.microsoft.com/office/drawing/2014/main" id="{0370970B-7C22-6DAC-E2DC-FAB585FDF7C6}"/>
                </a:ext>
              </a:extLst>
            </p:cNvPr>
            <p:cNvSpPr/>
            <p:nvPr/>
          </p:nvSpPr>
          <p:spPr>
            <a:xfrm>
              <a:off x="9830861" y="2216813"/>
              <a:ext cx="183724" cy="197857"/>
            </a:xfrm>
            <a:prstGeom prst="downArrow">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7">
              <a:extLst>
                <a:ext uri="{FF2B5EF4-FFF2-40B4-BE49-F238E27FC236}">
                  <a16:creationId xmlns:a16="http://schemas.microsoft.com/office/drawing/2014/main" id="{7AB89C0A-1D42-FF41-0BCF-FD9D37D9BB4F}"/>
                </a:ext>
              </a:extLst>
            </p:cNvPr>
            <p:cNvSpPr/>
            <p:nvPr/>
          </p:nvSpPr>
          <p:spPr>
            <a:xfrm>
              <a:off x="8376474" y="2094893"/>
              <a:ext cx="183724" cy="197857"/>
            </a:xfrm>
            <a:prstGeom prst="downArrow">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圆角 9">
            <a:extLst>
              <a:ext uri="{FF2B5EF4-FFF2-40B4-BE49-F238E27FC236}">
                <a16:creationId xmlns:a16="http://schemas.microsoft.com/office/drawing/2014/main" id="{223A3F46-6C90-E478-2CBD-D0FB81C3F6B7}"/>
              </a:ext>
            </a:extLst>
          </p:cNvPr>
          <p:cNvSpPr/>
          <p:nvPr/>
        </p:nvSpPr>
        <p:spPr>
          <a:xfrm>
            <a:off x="772278" y="4555833"/>
            <a:ext cx="6319798" cy="795759"/>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sz="1600" dirty="0">
                <a:solidFill>
                  <a:schemeClr val="tx1"/>
                </a:solidFill>
              </a:rPr>
              <a:t>Finding 1. Combined-Pair gets </a:t>
            </a:r>
            <a:r>
              <a:rPr lang="en" altLang="zh-CN" sz="1600" b="1" dirty="0">
                <a:solidFill>
                  <a:schemeClr val="tx1"/>
                </a:solidFill>
              </a:rPr>
              <a:t>a lower BCE loss </a:t>
            </a:r>
            <a:r>
              <a:rPr lang="en" altLang="zh-CN" sz="1600" dirty="0">
                <a:solidFill>
                  <a:schemeClr val="tx1"/>
                </a:solidFill>
              </a:rPr>
              <a:t>than the BCE method on the </a:t>
            </a:r>
            <a:r>
              <a:rPr lang="en" altLang="zh-CN" sz="1600" b="1" dirty="0">
                <a:solidFill>
                  <a:schemeClr val="tx1"/>
                </a:solidFill>
              </a:rPr>
              <a:t>validation set</a:t>
            </a:r>
            <a:r>
              <a:rPr lang="en" altLang="zh-CN" sz="1600" dirty="0">
                <a:solidFill>
                  <a:schemeClr val="tx1"/>
                </a:solidFill>
              </a:rPr>
              <a:t>, indicating that it </a:t>
            </a:r>
            <a:r>
              <a:rPr lang="en" altLang="zh-CN" sz="1600" b="1" dirty="0">
                <a:solidFill>
                  <a:srgbClr val="00B050"/>
                </a:solidFill>
              </a:rPr>
              <a:t>improves the classification ability </a:t>
            </a:r>
            <a:r>
              <a:rPr lang="en" altLang="zh-CN" sz="1600" dirty="0">
                <a:solidFill>
                  <a:schemeClr val="tx1"/>
                </a:solidFill>
              </a:rPr>
              <a:t>rather than only the ranking ability.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D623007-0A90-543B-87E6-13C85DF8E7DA}"/>
                  </a:ext>
                </a:extLst>
              </p:cNvPr>
              <p:cNvSpPr txBox="1"/>
              <p:nvPr/>
            </p:nvSpPr>
            <p:spPr>
              <a:xfrm>
                <a:off x="209539" y="1117051"/>
                <a:ext cx="7372932" cy="1130822"/>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panose="02040503050406030204" pitchFamily="18" charset="0"/>
                              <a:ea typeface="Cambria" panose="02040503050406030204" pitchFamily="18" charset="0"/>
                            </a:rPr>
                          </m:ctrlPr>
                        </m:sSubPr>
                        <m:e>
                          <m:r>
                            <a:rPr kumimoji="1" lang="en-US" altLang="zh-CN" sz="1600" i="1">
                              <a:latin typeface="Cambria Math" panose="02040503050406030204" pitchFamily="18" charset="0"/>
                              <a:ea typeface="Cambria" panose="02040503050406030204" pitchFamily="18" charset="0"/>
                            </a:rPr>
                            <m:t>𝐿</m:t>
                          </m:r>
                        </m:e>
                        <m:sub>
                          <m:r>
                            <a:rPr kumimoji="1" lang="en-US" altLang="zh-CN" sz="1600" i="1">
                              <a:latin typeface="Cambria Math" panose="02040503050406030204" pitchFamily="18" charset="0"/>
                              <a:ea typeface="Cambria" panose="02040503050406030204" pitchFamily="18" charset="0"/>
                            </a:rPr>
                            <m:t>𝐵𝐶𝐸</m:t>
                          </m:r>
                        </m:sub>
                      </m:sSub>
                      <m:r>
                        <a:rPr kumimoji="1" lang="en-US" altLang="zh-CN" sz="1600" i="1">
                          <a:latin typeface="Cambria Math" panose="02040503050406030204" pitchFamily="18" charset="0"/>
                          <a:ea typeface="Cambria" panose="02040503050406030204" pitchFamily="18" charset="0"/>
                        </a:rPr>
                        <m:t>=−</m:t>
                      </m:r>
                      <m:f>
                        <m:fPr>
                          <m:ctrlPr>
                            <a:rPr kumimoji="1" lang="en-US" altLang="zh-CN" sz="1600" i="1">
                              <a:latin typeface="Cambria Math" panose="02040503050406030204" pitchFamily="18" charset="0"/>
                              <a:ea typeface="Cambria" panose="02040503050406030204" pitchFamily="18" charset="0"/>
                            </a:rPr>
                          </m:ctrlPr>
                        </m:fPr>
                        <m:num>
                          <m:r>
                            <a:rPr kumimoji="1" lang="en-US" altLang="zh-CN" sz="1600" i="1">
                              <a:latin typeface="Cambria Math" panose="02040503050406030204" pitchFamily="18" charset="0"/>
                              <a:ea typeface="Cambria" panose="02040503050406030204" pitchFamily="18" charset="0"/>
                            </a:rPr>
                            <m:t>1</m:t>
                          </m:r>
                        </m:num>
                        <m:den>
                          <m:r>
                            <a:rPr kumimoji="1" lang="en-US" altLang="zh-CN" sz="1600" i="1">
                              <a:latin typeface="Cambria Math" panose="02040503050406030204" pitchFamily="18" charset="0"/>
                              <a:ea typeface="Cambria" panose="02040503050406030204" pitchFamily="18" charset="0"/>
                            </a:rPr>
                            <m:t>𝑁</m:t>
                          </m:r>
                        </m:den>
                      </m:f>
                      <m:nary>
                        <m:naryPr>
                          <m:chr m:val="∑"/>
                          <m:ctrlPr>
                            <a:rPr kumimoji="1" lang="en-US" altLang="zh-CN" sz="1600" i="1">
                              <a:latin typeface="Cambria Math" panose="02040503050406030204" pitchFamily="18" charset="0"/>
                              <a:ea typeface="Cambria" panose="02040503050406030204" pitchFamily="18" charset="0"/>
                            </a:rPr>
                          </m:ctrlPr>
                        </m:naryPr>
                        <m:sub>
                          <m:r>
                            <a:rPr kumimoji="1" lang="en-US" altLang="zh-CN" sz="1600" i="1">
                              <a:latin typeface="Cambria Math" panose="02040503050406030204" pitchFamily="18" charset="0"/>
                              <a:ea typeface="Cambria" panose="02040503050406030204" pitchFamily="18" charset="0"/>
                            </a:rPr>
                            <m:t>𝑖</m:t>
                          </m:r>
                          <m:r>
                            <a:rPr kumimoji="1" lang="en-US" altLang="zh-CN" sz="1600" i="1">
                              <a:latin typeface="Cambria Math" panose="02040503050406030204" pitchFamily="18" charset="0"/>
                              <a:ea typeface="Cambria" panose="02040503050406030204" pitchFamily="18" charset="0"/>
                            </a:rPr>
                            <m:t>=1</m:t>
                          </m:r>
                        </m:sub>
                        <m:sup>
                          <m:r>
                            <a:rPr kumimoji="1" lang="en-US" altLang="zh-CN" sz="1600" i="1">
                              <a:latin typeface="Cambria Math" panose="02040503050406030204" pitchFamily="18" charset="0"/>
                              <a:ea typeface="Cambria" panose="02040503050406030204" pitchFamily="18" charset="0"/>
                            </a:rPr>
                            <m:t>𝑁</m:t>
                          </m:r>
                        </m:sup>
                        <m:e>
                          <m:d>
                            <m:dPr>
                              <m:begChr m:val="["/>
                              <m:endChr m:val="]"/>
                              <m:ctrlPr>
                                <a:rPr kumimoji="1" lang="en-US" altLang="zh-CN" sz="1600" i="1">
                                  <a:latin typeface="Cambria Math" panose="02040503050406030204" pitchFamily="18" charset="0"/>
                                  <a:ea typeface="Cambria" panose="02040503050406030204" pitchFamily="18" charset="0"/>
                                </a:rPr>
                              </m:ctrlPr>
                            </m:dPr>
                            <m:e>
                              <m:sSub>
                                <m:sSubPr>
                                  <m:ctrlPr>
                                    <a:rPr kumimoji="1" lang="en-US" altLang="zh-CN" sz="1600" i="1">
                                      <a:latin typeface="Cambria Math" panose="02040503050406030204" pitchFamily="18" charset="0"/>
                                      <a:ea typeface="Cambria" panose="02040503050406030204" pitchFamily="18" charset="0"/>
                                    </a:rPr>
                                  </m:ctrlPr>
                                </m:sSubPr>
                                <m:e>
                                  <m:r>
                                    <a:rPr kumimoji="1" lang="en-US" altLang="zh-CN" sz="1600" i="1">
                                      <a:latin typeface="Cambria Math" panose="02040503050406030204" pitchFamily="18" charset="0"/>
                                      <a:ea typeface="Cambria" panose="02040503050406030204" pitchFamily="18" charset="0"/>
                                    </a:rPr>
                                    <m:t>𝑦</m:t>
                                  </m:r>
                                </m:e>
                                <m:sub>
                                  <m:r>
                                    <a:rPr kumimoji="1" lang="en-US" altLang="zh-CN" sz="1600" i="1">
                                      <a:latin typeface="Cambria Math" panose="02040503050406030204" pitchFamily="18" charset="0"/>
                                      <a:ea typeface="Cambria" panose="02040503050406030204" pitchFamily="18" charset="0"/>
                                    </a:rPr>
                                    <m:t>𝑖</m:t>
                                  </m:r>
                                </m:sub>
                              </m:sSub>
                              <m:func>
                                <m:funcPr>
                                  <m:ctrlPr>
                                    <a:rPr kumimoji="1" lang="en-US" altLang="zh-CN" sz="1600" i="1">
                                      <a:latin typeface="Cambria Math" panose="02040503050406030204" pitchFamily="18" charset="0"/>
                                      <a:ea typeface="Cambria" panose="02040503050406030204" pitchFamily="18" charset="0"/>
                                    </a:rPr>
                                  </m:ctrlPr>
                                </m:funcPr>
                                <m:fName>
                                  <m:r>
                                    <m:rPr>
                                      <m:sty m:val="p"/>
                                    </m:rPr>
                                    <a:rPr kumimoji="1" lang="en-US" altLang="zh-CN" sz="1600">
                                      <a:latin typeface="Cambria Math" panose="02040503050406030204" pitchFamily="18" charset="0"/>
                                      <a:ea typeface="Cambria" panose="02040503050406030204" pitchFamily="18" charset="0"/>
                                    </a:rPr>
                                    <m:t>log</m:t>
                                  </m:r>
                                </m:fName>
                                <m:e>
                                  <m:d>
                                    <m:dPr>
                                      <m:ctrlPr>
                                        <a:rPr kumimoji="1" lang="en-US" altLang="zh-CN" sz="1600" i="1">
                                          <a:latin typeface="Cambria Math" panose="02040503050406030204" pitchFamily="18" charset="0"/>
                                          <a:ea typeface="Cambria" panose="02040503050406030204" pitchFamily="18" charset="0"/>
                                        </a:rPr>
                                      </m:ctrlPr>
                                    </m:dPr>
                                    <m:e>
                                      <m:r>
                                        <a:rPr kumimoji="1" lang="en-US" altLang="zh-CN" sz="1600" i="1">
                                          <a:latin typeface="Cambria Math" panose="02040503050406030204" pitchFamily="18" charset="0"/>
                                          <a:ea typeface="Cambria" panose="02040503050406030204" pitchFamily="18" charset="0"/>
                                        </a:rPr>
                                        <m:t>𝜎</m:t>
                                      </m:r>
                                      <m:d>
                                        <m:dPr>
                                          <m:ctrlPr>
                                            <a:rPr kumimoji="1" lang="en-US" altLang="zh-CN" sz="1600" i="1">
                                              <a:latin typeface="Cambria Math" panose="02040503050406030204" pitchFamily="18" charset="0"/>
                                              <a:ea typeface="Cambria" panose="02040503050406030204" pitchFamily="18" charset="0"/>
                                            </a:rPr>
                                          </m:ctrlPr>
                                        </m:dPr>
                                        <m:e>
                                          <m:sSub>
                                            <m:sSubPr>
                                              <m:ctrlPr>
                                                <a:rPr kumimoji="1" lang="en-US" altLang="zh-CN" sz="1600" i="1">
                                                  <a:latin typeface="Cambria Math" panose="02040503050406030204" pitchFamily="18" charset="0"/>
                                                  <a:ea typeface="Cambria" panose="02040503050406030204" pitchFamily="18" charset="0"/>
                                                </a:rPr>
                                              </m:ctrlPr>
                                            </m:sSubPr>
                                            <m:e>
                                              <m:r>
                                                <a:rPr kumimoji="1" lang="en-US" altLang="zh-CN" sz="1600" i="1">
                                                  <a:latin typeface="Cambria Math" panose="02040503050406030204" pitchFamily="18" charset="0"/>
                                                  <a:ea typeface="Cambria" panose="02040503050406030204" pitchFamily="18" charset="0"/>
                                                </a:rPr>
                                                <m:t>𝑧</m:t>
                                              </m:r>
                                            </m:e>
                                            <m:sub>
                                              <m:r>
                                                <a:rPr kumimoji="1" lang="en-US" altLang="zh-CN" sz="1600" i="1">
                                                  <a:latin typeface="Cambria Math" panose="02040503050406030204" pitchFamily="18" charset="0"/>
                                                  <a:ea typeface="Cambria" panose="02040503050406030204" pitchFamily="18" charset="0"/>
                                                </a:rPr>
                                                <m:t>𝑖</m:t>
                                              </m:r>
                                            </m:sub>
                                          </m:sSub>
                                        </m:e>
                                      </m:d>
                                    </m:e>
                                  </m:d>
                                </m:e>
                              </m:func>
                              <m:r>
                                <a:rPr kumimoji="1" lang="en-US" altLang="zh-CN" sz="1600" i="1">
                                  <a:latin typeface="Cambria Math" panose="02040503050406030204" pitchFamily="18" charset="0"/>
                                  <a:ea typeface="Cambria" panose="02040503050406030204" pitchFamily="18" charset="0"/>
                                </a:rPr>
                                <m:t>+</m:t>
                              </m:r>
                              <m:d>
                                <m:dPr>
                                  <m:ctrlPr>
                                    <a:rPr kumimoji="1" lang="en-US" altLang="zh-CN" sz="1600" i="1">
                                      <a:latin typeface="Cambria Math" panose="02040503050406030204" pitchFamily="18" charset="0"/>
                                      <a:ea typeface="Cambria" panose="02040503050406030204" pitchFamily="18" charset="0"/>
                                    </a:rPr>
                                  </m:ctrlPr>
                                </m:dPr>
                                <m:e>
                                  <m:r>
                                    <a:rPr kumimoji="1" lang="en-US" altLang="zh-CN" sz="1600" i="1">
                                      <a:latin typeface="Cambria Math" panose="02040503050406030204" pitchFamily="18" charset="0"/>
                                      <a:ea typeface="Cambria" panose="02040503050406030204" pitchFamily="18" charset="0"/>
                                    </a:rPr>
                                    <m:t>1−</m:t>
                                  </m:r>
                                  <m:sSub>
                                    <m:sSubPr>
                                      <m:ctrlPr>
                                        <a:rPr kumimoji="1" lang="en-US" altLang="zh-CN" sz="1600" i="1">
                                          <a:latin typeface="Cambria Math" panose="02040503050406030204" pitchFamily="18" charset="0"/>
                                          <a:ea typeface="Cambria" panose="02040503050406030204" pitchFamily="18" charset="0"/>
                                        </a:rPr>
                                      </m:ctrlPr>
                                    </m:sSubPr>
                                    <m:e>
                                      <m:r>
                                        <a:rPr kumimoji="1" lang="en-US" altLang="zh-CN" sz="1600" i="1">
                                          <a:latin typeface="Cambria Math" panose="02040503050406030204" pitchFamily="18" charset="0"/>
                                          <a:ea typeface="Cambria" panose="02040503050406030204" pitchFamily="18" charset="0"/>
                                        </a:rPr>
                                        <m:t>𝑦</m:t>
                                      </m:r>
                                    </m:e>
                                    <m:sub>
                                      <m:r>
                                        <a:rPr kumimoji="1" lang="en-US" altLang="zh-CN" sz="1600" i="1">
                                          <a:latin typeface="Cambria Math" panose="02040503050406030204" pitchFamily="18" charset="0"/>
                                          <a:ea typeface="Cambria" panose="02040503050406030204" pitchFamily="18" charset="0"/>
                                        </a:rPr>
                                        <m:t>𝑖</m:t>
                                      </m:r>
                                    </m:sub>
                                  </m:sSub>
                                </m:e>
                              </m:d>
                              <m:func>
                                <m:funcPr>
                                  <m:ctrlPr>
                                    <a:rPr kumimoji="1" lang="en-US" altLang="zh-CN" sz="1600" i="1">
                                      <a:latin typeface="Cambria Math" panose="02040503050406030204" pitchFamily="18" charset="0"/>
                                      <a:ea typeface="Cambria" panose="02040503050406030204" pitchFamily="18" charset="0"/>
                                    </a:rPr>
                                  </m:ctrlPr>
                                </m:funcPr>
                                <m:fName>
                                  <m:r>
                                    <m:rPr>
                                      <m:sty m:val="p"/>
                                    </m:rPr>
                                    <a:rPr kumimoji="1" lang="en-US" altLang="zh-CN" sz="1600">
                                      <a:latin typeface="Cambria Math" panose="02040503050406030204" pitchFamily="18" charset="0"/>
                                      <a:ea typeface="Cambria" panose="02040503050406030204" pitchFamily="18" charset="0"/>
                                    </a:rPr>
                                    <m:t>log</m:t>
                                  </m:r>
                                </m:fName>
                                <m:e>
                                  <m:d>
                                    <m:dPr>
                                      <m:ctrlPr>
                                        <a:rPr kumimoji="1" lang="en-US" altLang="zh-CN" sz="1600" i="1">
                                          <a:latin typeface="Cambria Math" panose="02040503050406030204" pitchFamily="18" charset="0"/>
                                          <a:ea typeface="Cambria" panose="02040503050406030204" pitchFamily="18" charset="0"/>
                                        </a:rPr>
                                      </m:ctrlPr>
                                    </m:dPr>
                                    <m:e>
                                      <m:r>
                                        <a:rPr kumimoji="1" lang="en-US" altLang="zh-CN" sz="1600" i="1">
                                          <a:latin typeface="Cambria Math" panose="02040503050406030204" pitchFamily="18" charset="0"/>
                                          <a:ea typeface="Cambria" panose="02040503050406030204" pitchFamily="18" charset="0"/>
                                        </a:rPr>
                                        <m:t>𝜎</m:t>
                                      </m:r>
                                      <m:d>
                                        <m:dPr>
                                          <m:ctrlPr>
                                            <a:rPr kumimoji="1" lang="en-US" altLang="zh-CN" sz="1600" i="1" smtClean="0">
                                              <a:latin typeface="Cambria Math" panose="02040503050406030204" pitchFamily="18" charset="0"/>
                                              <a:ea typeface="Cambria" panose="02040503050406030204" pitchFamily="18" charset="0"/>
                                            </a:rPr>
                                          </m:ctrlPr>
                                        </m:dPr>
                                        <m:e>
                                          <m:r>
                                            <a:rPr kumimoji="1" lang="en-US" altLang="zh-CN" sz="1600" i="1">
                                              <a:latin typeface="Cambria Math" panose="02040503050406030204" pitchFamily="18" charset="0"/>
                                              <a:ea typeface="Cambria" panose="02040503050406030204" pitchFamily="18" charset="0"/>
                                            </a:rPr>
                                            <m:t>1−</m:t>
                                          </m:r>
                                          <m:sSub>
                                            <m:sSubPr>
                                              <m:ctrlPr>
                                                <a:rPr kumimoji="1" lang="en-US" altLang="zh-CN" sz="1600" i="1">
                                                  <a:latin typeface="Cambria Math" panose="02040503050406030204" pitchFamily="18" charset="0"/>
                                                  <a:ea typeface="Cambria" panose="02040503050406030204" pitchFamily="18" charset="0"/>
                                                </a:rPr>
                                              </m:ctrlPr>
                                            </m:sSubPr>
                                            <m:e>
                                              <m:r>
                                                <a:rPr kumimoji="1" lang="en-US" altLang="zh-CN" sz="1600" i="1">
                                                  <a:latin typeface="Cambria Math" panose="02040503050406030204" pitchFamily="18" charset="0"/>
                                                  <a:ea typeface="Cambria" panose="02040503050406030204" pitchFamily="18" charset="0"/>
                                                </a:rPr>
                                                <m:t>𝑧</m:t>
                                              </m:r>
                                            </m:e>
                                            <m:sub>
                                              <m:r>
                                                <a:rPr kumimoji="1" lang="en-US" altLang="zh-CN" sz="1600" i="1">
                                                  <a:latin typeface="Cambria Math" panose="02040503050406030204" pitchFamily="18" charset="0"/>
                                                  <a:ea typeface="Cambria" panose="02040503050406030204" pitchFamily="18" charset="0"/>
                                                </a:rPr>
                                                <m:t>𝑖</m:t>
                                              </m:r>
                                            </m:sub>
                                          </m:sSub>
                                        </m:e>
                                      </m:d>
                                    </m:e>
                                  </m:d>
                                </m:e>
                              </m:func>
                            </m:e>
                          </m:d>
                        </m:e>
                      </m:nary>
                    </m:oMath>
                  </m:oMathPara>
                </a14:m>
                <a:endParaRPr kumimoji="1" lang="en-US" altLang="zh-CN" sz="1600" dirty="0">
                  <a:ea typeface="Cambria" panose="02040503050406030204" pitchFamily="18" charset="0"/>
                </a:endParaRPr>
              </a:p>
            </p:txBody>
          </p:sp>
        </mc:Choice>
        <mc:Fallback xmlns="">
          <p:sp>
            <p:nvSpPr>
              <p:cNvPr id="7" name="文本框 6">
                <a:extLst>
                  <a:ext uri="{FF2B5EF4-FFF2-40B4-BE49-F238E27FC236}">
                    <a16:creationId xmlns:a16="http://schemas.microsoft.com/office/drawing/2014/main" id="{7D623007-0A90-543B-87E6-13C85DF8E7DA}"/>
                  </a:ext>
                </a:extLst>
              </p:cNvPr>
              <p:cNvSpPr txBox="1">
                <a:spLocks noRot="1" noChangeAspect="1" noMove="1" noResize="1" noEditPoints="1" noAdjustHandles="1" noChangeArrowheads="1" noChangeShapeType="1" noTextEdit="1"/>
              </p:cNvSpPr>
              <p:nvPr/>
            </p:nvSpPr>
            <p:spPr>
              <a:xfrm>
                <a:off x="209539" y="1117051"/>
                <a:ext cx="7372932" cy="1130822"/>
              </a:xfrm>
              <a:prstGeom prst="rect">
                <a:avLst/>
              </a:prstGeom>
              <a:blipFill>
                <a:blip r:embed="rId9"/>
                <a:stretch>
                  <a:fillRect t="-36264" b="-103297"/>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9DB87485-ECAA-9BBE-801B-C2EB365F9CE7}"/>
              </a:ext>
            </a:extLst>
          </p:cNvPr>
          <p:cNvSpPr txBox="1"/>
          <p:nvPr/>
        </p:nvSpPr>
        <p:spPr>
          <a:xfrm>
            <a:off x="474728" y="1106775"/>
            <a:ext cx="6097508" cy="49693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000" b="1" dirty="0"/>
              <a:t>BCE Method</a:t>
            </a:r>
          </a:p>
        </p:txBody>
      </p:sp>
      <p:sp>
        <p:nvSpPr>
          <p:cNvPr id="19" name="圆角矩形 18">
            <a:extLst>
              <a:ext uri="{FF2B5EF4-FFF2-40B4-BE49-F238E27FC236}">
                <a16:creationId xmlns:a16="http://schemas.microsoft.com/office/drawing/2014/main" id="{16D5FF54-8429-1584-7CEE-4EF2CC6B0CCB}"/>
              </a:ext>
            </a:extLst>
          </p:cNvPr>
          <p:cNvSpPr/>
          <p:nvPr/>
        </p:nvSpPr>
        <p:spPr>
          <a:xfrm>
            <a:off x="3286408" y="2603996"/>
            <a:ext cx="796705" cy="501343"/>
          </a:xfrm>
          <a:prstGeom prst="round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F91CFDBC-9598-5AE2-5477-0912CAF67DC3}"/>
              </a:ext>
            </a:extLst>
          </p:cNvPr>
          <p:cNvSpPr/>
          <p:nvPr/>
        </p:nvSpPr>
        <p:spPr>
          <a:xfrm>
            <a:off x="5160475" y="2603996"/>
            <a:ext cx="951832" cy="501343"/>
          </a:xfrm>
          <a:prstGeom prst="roundRect">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chemeClr val="accent1"/>
              </a:solidFill>
            </a:endParaRPr>
          </a:p>
        </p:txBody>
      </p:sp>
      <p:sp>
        <p:nvSpPr>
          <p:cNvPr id="21" name="圆角矩形 20">
            <a:extLst>
              <a:ext uri="{FF2B5EF4-FFF2-40B4-BE49-F238E27FC236}">
                <a16:creationId xmlns:a16="http://schemas.microsoft.com/office/drawing/2014/main" id="{B43FD54A-3D3C-AF2E-DC16-60DF1D2AF5C5}"/>
              </a:ext>
            </a:extLst>
          </p:cNvPr>
          <p:cNvSpPr/>
          <p:nvPr/>
        </p:nvSpPr>
        <p:spPr>
          <a:xfrm>
            <a:off x="1435892" y="1641917"/>
            <a:ext cx="519658" cy="504413"/>
          </a:xfrm>
          <a:prstGeom prst="round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294085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2"/>
          <p:cNvSpPr txBox="1"/>
          <p:nvPr/>
        </p:nvSpPr>
        <p:spPr>
          <a:xfrm>
            <a:off x="476975" y="1992261"/>
            <a:ext cx="6139808" cy="1015622"/>
          </a:xfrm>
          <a:prstGeom prst="rect">
            <a:avLst/>
          </a:prstGeom>
          <a:noFill/>
          <a:ln>
            <a:noFill/>
          </a:ln>
        </p:spPr>
        <p:txBody>
          <a:bodyPr spcFirstLastPara="1" wrap="square" lIns="91425" tIns="45700" rIns="91425" bIns="45700" anchor="t" anchorCtr="0">
            <a:spAutoFit/>
          </a:bodyPr>
          <a:lstStyle/>
          <a:p>
            <a:pPr marL="342900" indent="-342900">
              <a:lnSpc>
                <a:spcPct val="150000"/>
              </a:lnSpc>
              <a:buFont typeface="Arial" panose="020B0604020202020204" pitchFamily="34" charset="0"/>
              <a:buChar char="•"/>
            </a:pPr>
            <a:endParaRPr lang="zh-CN" altLang="en-US" sz="2000" dirty="0"/>
          </a:p>
          <a:p>
            <a:pPr marL="342900" marR="0" lvl="0" indent="-342900" algn="l" rtl="0">
              <a:lnSpc>
                <a:spcPct val="150000"/>
              </a:lnSpc>
              <a:spcBef>
                <a:spcPts val="0"/>
              </a:spcBef>
              <a:spcAft>
                <a:spcPts val="0"/>
              </a:spcAft>
              <a:buFont typeface="Arial" panose="020B0604020202020204" pitchFamily="34" charset="0"/>
              <a:buChar char="•"/>
            </a:pPr>
            <a:endParaRPr sz="2000" dirty="0"/>
          </a:p>
        </p:txBody>
      </p:sp>
      <p:sp>
        <p:nvSpPr>
          <p:cNvPr id="109" name="Google Shape;109;p2"/>
          <p:cNvSpPr txBox="1"/>
          <p:nvPr/>
        </p:nvSpPr>
        <p:spPr>
          <a:xfrm>
            <a:off x="476974" y="437372"/>
            <a:ext cx="4955637" cy="615513"/>
          </a:xfrm>
          <a:prstGeom prst="rect">
            <a:avLst/>
          </a:prstGeom>
          <a:noFill/>
          <a:ln>
            <a:noFill/>
          </a:ln>
        </p:spPr>
        <p:txBody>
          <a:bodyPr spcFirstLastPara="1" wrap="square" lIns="91425" tIns="45700" rIns="91425" bIns="45700" anchor="t" anchorCtr="0">
            <a:spAutoFit/>
          </a:bodyPr>
          <a:lstStyle/>
          <a:p>
            <a:r>
              <a:rPr lang="en-US" sz="3400" b="1" i="1" dirty="0">
                <a:solidFill>
                  <a:srgbClr val="FD0139"/>
                </a:solidFill>
              </a:rPr>
              <a:t>Optimization</a:t>
            </a:r>
            <a:endParaRPr sz="2000"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5445247"/>
            <a:ext cx="3668486" cy="1412753"/>
          </a:xfrm>
          <a:prstGeom prst="rect">
            <a:avLst/>
          </a:prstGeom>
        </p:spPr>
      </p:pic>
      <p:pic>
        <p:nvPicPr>
          <p:cNvPr id="3" name="Picture 6">
            <a:extLst>
              <a:ext uri="{FF2B5EF4-FFF2-40B4-BE49-F238E27FC236}">
                <a16:creationId xmlns:a16="http://schemas.microsoft.com/office/drawing/2014/main" id="{CB801006-9990-609D-BBD3-89295CD73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1462" y="177801"/>
            <a:ext cx="958304" cy="9629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0B6D9044-3B55-1FB9-1983-9D531AEFB5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3485"/>
          <a:stretch/>
        </p:blipFill>
        <p:spPr bwMode="auto">
          <a:xfrm>
            <a:off x="9339873" y="364414"/>
            <a:ext cx="2424498" cy="5638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6">
            <a:extLst>
              <a:ext uri="{FF2B5EF4-FFF2-40B4-BE49-F238E27FC236}">
                <a16:creationId xmlns:a16="http://schemas.microsoft.com/office/drawing/2014/main" id="{DEEA6AB7-D0D6-00C7-8752-211A8BA75F9B}"/>
              </a:ext>
            </a:extLst>
          </p:cNvPr>
          <p:cNvCxnSpPr>
            <a:cxnSpLocks/>
          </p:cNvCxnSpPr>
          <p:nvPr/>
        </p:nvCxnSpPr>
        <p:spPr>
          <a:xfrm>
            <a:off x="9048467" y="309822"/>
            <a:ext cx="0" cy="696917"/>
          </a:xfrm>
          <a:prstGeom prst="line">
            <a:avLst/>
          </a:prstGeom>
        </p:spPr>
        <p:style>
          <a:lnRef idx="2">
            <a:schemeClr val="dk1"/>
          </a:lnRef>
          <a:fillRef idx="0">
            <a:schemeClr val="dk1"/>
          </a:fillRef>
          <a:effectRef idx="1">
            <a:schemeClr val="dk1"/>
          </a:effectRef>
          <a:fontRef idx="minor">
            <a:schemeClr val="tx1"/>
          </a:fontRef>
        </p:style>
      </p:cxnSp>
      <p:pic>
        <p:nvPicPr>
          <p:cNvPr id="9" name="图片 8">
            <a:extLst>
              <a:ext uri="{FF2B5EF4-FFF2-40B4-BE49-F238E27FC236}">
                <a16:creationId xmlns:a16="http://schemas.microsoft.com/office/drawing/2014/main" id="{45BFB03C-6625-E1AE-11AA-885BD9086331}"/>
              </a:ext>
            </a:extLst>
          </p:cNvPr>
          <p:cNvPicPr>
            <a:picLocks noChangeAspect="1"/>
          </p:cNvPicPr>
          <p:nvPr/>
        </p:nvPicPr>
        <p:blipFill>
          <a:blip r:embed="rId6"/>
          <a:stretch>
            <a:fillRect/>
          </a:stretch>
        </p:blipFill>
        <p:spPr>
          <a:xfrm>
            <a:off x="7393479" y="1193337"/>
            <a:ext cx="4370892" cy="2786493"/>
          </a:xfrm>
          <a:prstGeom prst="rect">
            <a:avLst/>
          </a:prstGeom>
        </p:spPr>
      </p:pic>
      <p:sp>
        <p:nvSpPr>
          <p:cNvPr id="17" name="文本框 16">
            <a:extLst>
              <a:ext uri="{FF2B5EF4-FFF2-40B4-BE49-F238E27FC236}">
                <a16:creationId xmlns:a16="http://schemas.microsoft.com/office/drawing/2014/main" id="{D81BC597-B209-27B6-79C3-4B3B7A68C441}"/>
              </a:ext>
            </a:extLst>
          </p:cNvPr>
          <p:cNvSpPr txBox="1"/>
          <p:nvPr/>
        </p:nvSpPr>
        <p:spPr>
          <a:xfrm>
            <a:off x="551516" y="2804036"/>
            <a:ext cx="6689755" cy="400110"/>
          </a:xfrm>
          <a:prstGeom prst="rect">
            <a:avLst/>
          </a:prstGeom>
          <a:noFill/>
        </p:spPr>
        <p:txBody>
          <a:bodyPr wrap="square">
            <a:spAutoFit/>
          </a:bodyPr>
          <a:lstStyle/>
          <a:p>
            <a:pPr marL="285750" lvl="1" indent="-285750">
              <a:buFont typeface="Arial" panose="020B0604020202020204" pitchFamily="34" charset="0"/>
              <a:buChar char="•"/>
            </a:pPr>
            <a:r>
              <a:rPr lang="en" altLang="zh-CN" sz="2000" b="1" dirty="0"/>
              <a:t>Better generalization or better optimization?</a:t>
            </a:r>
            <a:endParaRPr lang="en-US" altLang="zh-CN" sz="2000" b="1" dirty="0"/>
          </a:p>
        </p:txBody>
      </p:sp>
      <p:grpSp>
        <p:nvGrpSpPr>
          <p:cNvPr id="20" name="组合 19">
            <a:extLst>
              <a:ext uri="{FF2B5EF4-FFF2-40B4-BE49-F238E27FC236}">
                <a16:creationId xmlns:a16="http://schemas.microsoft.com/office/drawing/2014/main" id="{E11F9BD8-6EC7-B1CF-0D27-96EC471875B7}"/>
              </a:ext>
            </a:extLst>
          </p:cNvPr>
          <p:cNvGrpSpPr/>
          <p:nvPr/>
        </p:nvGrpSpPr>
        <p:grpSpPr>
          <a:xfrm>
            <a:off x="8914011" y="2991169"/>
            <a:ext cx="1638111" cy="319778"/>
            <a:chOff x="8376474" y="2094893"/>
            <a:chExt cx="1638111" cy="319778"/>
          </a:xfrm>
          <a:solidFill>
            <a:srgbClr val="92D050"/>
          </a:solidFill>
        </p:grpSpPr>
        <p:sp>
          <p:nvSpPr>
            <p:cNvPr id="21" name="箭头: 下 15">
              <a:extLst>
                <a:ext uri="{FF2B5EF4-FFF2-40B4-BE49-F238E27FC236}">
                  <a16:creationId xmlns:a16="http://schemas.microsoft.com/office/drawing/2014/main" id="{1B1C3ED0-E6A1-CF8D-0730-931F9B1D51F9}"/>
                </a:ext>
              </a:extLst>
            </p:cNvPr>
            <p:cNvSpPr/>
            <p:nvPr/>
          </p:nvSpPr>
          <p:spPr>
            <a:xfrm>
              <a:off x="9213641" y="2216814"/>
              <a:ext cx="183724" cy="197857"/>
            </a:xfrm>
            <a:prstGeom prst="downArrow">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下 16">
              <a:extLst>
                <a:ext uri="{FF2B5EF4-FFF2-40B4-BE49-F238E27FC236}">
                  <a16:creationId xmlns:a16="http://schemas.microsoft.com/office/drawing/2014/main" id="{A88A97BD-C7C8-8FF3-8EA7-CDFB3E3FE9E6}"/>
                </a:ext>
              </a:extLst>
            </p:cNvPr>
            <p:cNvSpPr/>
            <p:nvPr/>
          </p:nvSpPr>
          <p:spPr>
            <a:xfrm>
              <a:off x="9830861" y="2216813"/>
              <a:ext cx="183724" cy="197857"/>
            </a:xfrm>
            <a:prstGeom prst="downArrow">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下 17">
              <a:extLst>
                <a:ext uri="{FF2B5EF4-FFF2-40B4-BE49-F238E27FC236}">
                  <a16:creationId xmlns:a16="http://schemas.microsoft.com/office/drawing/2014/main" id="{59C77C7E-13B5-8A66-A631-896E8C023E4C}"/>
                </a:ext>
              </a:extLst>
            </p:cNvPr>
            <p:cNvSpPr/>
            <p:nvPr/>
          </p:nvSpPr>
          <p:spPr>
            <a:xfrm>
              <a:off x="8376474" y="2094893"/>
              <a:ext cx="183724" cy="197857"/>
            </a:xfrm>
            <a:prstGeom prst="downArrow">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46A7BF91-1002-41D8-57DC-7BA9B2D51ECA}"/>
              </a:ext>
            </a:extLst>
          </p:cNvPr>
          <p:cNvSpPr txBox="1"/>
          <p:nvPr/>
        </p:nvSpPr>
        <p:spPr>
          <a:xfrm>
            <a:off x="551516" y="4438333"/>
            <a:ext cx="7780389" cy="707886"/>
          </a:xfrm>
          <a:prstGeom prst="rect">
            <a:avLst/>
          </a:prstGeom>
          <a:noFill/>
        </p:spPr>
        <p:txBody>
          <a:bodyPr wrap="square">
            <a:spAutoFit/>
          </a:bodyPr>
          <a:lstStyle/>
          <a:p>
            <a:pPr marL="285750" lvl="1" indent="-285750">
              <a:buFont typeface="Arial" panose="020B0604020202020204" pitchFamily="34" charset="0"/>
              <a:buChar char="•"/>
            </a:pPr>
            <a:r>
              <a:rPr lang="en" altLang="zh-CN" sz="2000" b="1" dirty="0"/>
              <a:t>What is the optimization issue of BCE method?</a:t>
            </a:r>
          </a:p>
          <a:p>
            <a:pPr marL="285750" lvl="8" indent="-285750">
              <a:buFont typeface="Arial" panose="020B0604020202020204" pitchFamily="34" charset="0"/>
              <a:buChar char="•"/>
            </a:pPr>
            <a:r>
              <a:rPr lang="en-US" altLang="zh-CN" sz="2000" i="1" dirty="0">
                <a:latin typeface="LinLibertineTI"/>
              </a:rPr>
              <a:t>The BCE method has a flat loss landscape, indicating optimization.</a:t>
            </a:r>
            <a:endParaRPr lang="zh-CN" altLang="en-US" sz="2000" i="1" dirty="0">
              <a:latin typeface="LinLibertineTI"/>
            </a:endParaRPr>
          </a:p>
        </p:txBody>
      </p:sp>
      <p:pic>
        <p:nvPicPr>
          <p:cNvPr id="18" name="图片占位符 9">
            <a:extLst>
              <a:ext uri="{FF2B5EF4-FFF2-40B4-BE49-F238E27FC236}">
                <a16:creationId xmlns:a16="http://schemas.microsoft.com/office/drawing/2014/main" id="{336C4C59-41BF-4241-6EAA-ECC5A2AFA7CF}"/>
              </a:ext>
            </a:extLst>
          </p:cNvPr>
          <p:cNvPicPr>
            <a:picLocks noGrp="1" noChangeAspect="1"/>
          </p:cNvPicPr>
          <p:nvPr>
            <p:ph type="pic" idx="2"/>
          </p:nvPr>
        </p:nvPicPr>
        <p:blipFill>
          <a:blip r:embed="rId7"/>
          <a:srcRect l="11729" r="11729"/>
          <a:stretch>
            <a:fillRect/>
          </a:stretch>
        </p:blipFill>
        <p:spPr>
          <a:xfrm>
            <a:off x="8331905" y="4033295"/>
            <a:ext cx="2838545" cy="2602892"/>
          </a:xfrm>
          <a:prstGeom prst="rect">
            <a:avLst/>
          </a:prstGeom>
        </p:spPr>
      </p:pic>
      <p:sp>
        <p:nvSpPr>
          <p:cNvPr id="11" name="矩形: 圆角 9">
            <a:extLst>
              <a:ext uri="{FF2B5EF4-FFF2-40B4-BE49-F238E27FC236}">
                <a16:creationId xmlns:a16="http://schemas.microsoft.com/office/drawing/2014/main" id="{C45A654F-4D99-B1CC-B518-4145D49EDA90}"/>
              </a:ext>
            </a:extLst>
          </p:cNvPr>
          <p:cNvSpPr/>
          <p:nvPr/>
        </p:nvSpPr>
        <p:spPr>
          <a:xfrm>
            <a:off x="769265" y="3466040"/>
            <a:ext cx="6319798" cy="795759"/>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sz="1600" dirty="0">
                <a:solidFill>
                  <a:schemeClr val="tx1"/>
                </a:solidFill>
              </a:rPr>
              <a:t>Finding 2. Combined-Pair gets a lower BCE loss than the BCE method on the </a:t>
            </a:r>
            <a:r>
              <a:rPr lang="en" altLang="zh-CN" sz="1600" b="1" dirty="0">
                <a:solidFill>
                  <a:srgbClr val="00B050"/>
                </a:solidFill>
              </a:rPr>
              <a:t>training set</a:t>
            </a:r>
            <a:r>
              <a:rPr lang="en" altLang="zh-CN" sz="1600" dirty="0">
                <a:solidFill>
                  <a:schemeClr val="tx1"/>
                </a:solidFill>
              </a:rPr>
              <a:t>, indicating that involving an auxiliary ranking loss </a:t>
            </a:r>
            <a:r>
              <a:rPr lang="en" altLang="zh-CN" sz="1600" b="1" dirty="0">
                <a:solidFill>
                  <a:srgbClr val="00B050"/>
                </a:solidFill>
              </a:rPr>
              <a:t>helps the optimization of the BCE loss. </a:t>
            </a:r>
          </a:p>
        </p:txBody>
      </p:sp>
      <p:sp>
        <p:nvSpPr>
          <p:cNvPr id="6" name="矩形: 圆角 9">
            <a:extLst>
              <a:ext uri="{FF2B5EF4-FFF2-40B4-BE49-F238E27FC236}">
                <a16:creationId xmlns:a16="http://schemas.microsoft.com/office/drawing/2014/main" id="{D550F86F-86FF-A06C-A87C-FE212E0F3D98}"/>
              </a:ext>
            </a:extLst>
          </p:cNvPr>
          <p:cNvSpPr/>
          <p:nvPr/>
        </p:nvSpPr>
        <p:spPr>
          <a:xfrm>
            <a:off x="736494" y="1746383"/>
            <a:ext cx="6319798" cy="795759"/>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sz="1600" dirty="0">
                <a:solidFill>
                  <a:schemeClr val="tx1"/>
                </a:solidFill>
              </a:rPr>
              <a:t>Finding 1. Combined-Pair gets </a:t>
            </a:r>
            <a:r>
              <a:rPr lang="en" altLang="zh-CN" sz="1600" b="1" dirty="0">
                <a:solidFill>
                  <a:schemeClr val="tx1"/>
                </a:solidFill>
              </a:rPr>
              <a:t>a lower BCE loss </a:t>
            </a:r>
            <a:r>
              <a:rPr lang="en" altLang="zh-CN" sz="1600" dirty="0">
                <a:solidFill>
                  <a:schemeClr val="tx1"/>
                </a:solidFill>
              </a:rPr>
              <a:t>than the BCE method on the </a:t>
            </a:r>
            <a:r>
              <a:rPr lang="en" altLang="zh-CN" sz="1600" b="1" dirty="0">
                <a:solidFill>
                  <a:schemeClr val="tx1"/>
                </a:solidFill>
              </a:rPr>
              <a:t>validation set</a:t>
            </a:r>
            <a:r>
              <a:rPr lang="en" altLang="zh-CN" sz="1600" dirty="0">
                <a:solidFill>
                  <a:schemeClr val="tx1"/>
                </a:solidFill>
              </a:rPr>
              <a:t>, indicating that it </a:t>
            </a:r>
            <a:r>
              <a:rPr lang="en" altLang="zh-CN" sz="1600" b="1" dirty="0">
                <a:solidFill>
                  <a:srgbClr val="00B050"/>
                </a:solidFill>
              </a:rPr>
              <a:t>improves the classification ability </a:t>
            </a:r>
            <a:r>
              <a:rPr lang="en" altLang="zh-CN" sz="1600" dirty="0">
                <a:solidFill>
                  <a:schemeClr val="tx1"/>
                </a:solidFill>
              </a:rPr>
              <a:t>rather than only the ranking ability. </a:t>
            </a:r>
          </a:p>
        </p:txBody>
      </p:sp>
    </p:spTree>
    <p:extLst>
      <p:ext uri="{BB962C8B-B14F-4D97-AF65-F5344CB8AC3E}">
        <p14:creationId xmlns:p14="http://schemas.microsoft.com/office/powerpoint/2010/main" val="2900643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9" name="Google Shape;109;p2"/>
          <p:cNvSpPr txBox="1"/>
          <p:nvPr/>
        </p:nvSpPr>
        <p:spPr>
          <a:xfrm>
            <a:off x="476974" y="437372"/>
            <a:ext cx="7542412" cy="615513"/>
          </a:xfrm>
          <a:prstGeom prst="rect">
            <a:avLst/>
          </a:prstGeom>
          <a:noFill/>
          <a:ln>
            <a:noFill/>
          </a:ln>
        </p:spPr>
        <p:txBody>
          <a:bodyPr spcFirstLastPara="1" wrap="square" lIns="91425" tIns="45700" rIns="91425" bIns="45700" anchor="t" anchorCtr="0">
            <a:spAutoFit/>
          </a:bodyPr>
          <a:lstStyle/>
          <a:p>
            <a:r>
              <a:rPr lang="en-US" sz="3400" b="1" i="1" dirty="0">
                <a:solidFill>
                  <a:srgbClr val="FD0139"/>
                </a:solidFill>
              </a:rPr>
              <a:t>Gradient Analysis of BCE method</a:t>
            </a:r>
            <a:endParaRPr lang="en-US" sz="2000"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5445247"/>
            <a:ext cx="3668486" cy="1412753"/>
          </a:xfrm>
          <a:prstGeom prst="rect">
            <a:avLst/>
          </a:prstGeom>
        </p:spPr>
      </p:pic>
      <p:pic>
        <p:nvPicPr>
          <p:cNvPr id="3" name="Picture 6">
            <a:extLst>
              <a:ext uri="{FF2B5EF4-FFF2-40B4-BE49-F238E27FC236}">
                <a16:creationId xmlns:a16="http://schemas.microsoft.com/office/drawing/2014/main" id="{CB801006-9990-609D-BBD3-89295CD73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1462" y="177801"/>
            <a:ext cx="958304" cy="9629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0B6D9044-3B55-1FB9-1983-9D531AEFB5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3485"/>
          <a:stretch/>
        </p:blipFill>
        <p:spPr bwMode="auto">
          <a:xfrm>
            <a:off x="9339873" y="364414"/>
            <a:ext cx="2424498" cy="5638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6">
            <a:extLst>
              <a:ext uri="{FF2B5EF4-FFF2-40B4-BE49-F238E27FC236}">
                <a16:creationId xmlns:a16="http://schemas.microsoft.com/office/drawing/2014/main" id="{DEEA6AB7-D0D6-00C7-8752-211A8BA75F9B}"/>
              </a:ext>
            </a:extLst>
          </p:cNvPr>
          <p:cNvCxnSpPr>
            <a:cxnSpLocks/>
          </p:cNvCxnSpPr>
          <p:nvPr/>
        </p:nvCxnSpPr>
        <p:spPr>
          <a:xfrm>
            <a:off x="9048467" y="309822"/>
            <a:ext cx="0" cy="696917"/>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2B6041A-CAFA-7E7E-989A-F1B9D0E1AE0D}"/>
                  </a:ext>
                </a:extLst>
              </p:cNvPr>
              <p:cNvSpPr txBox="1"/>
              <p:nvPr/>
            </p:nvSpPr>
            <p:spPr>
              <a:xfrm>
                <a:off x="476974" y="1341564"/>
                <a:ext cx="6793255" cy="20721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b="1" dirty="0"/>
                  <a:t>For BCE Method</a:t>
                </a:r>
              </a:p>
              <a:p>
                <a:pPr marL="342900" indent="-342900">
                  <a:lnSpc>
                    <a:spcPct val="150000"/>
                  </a:lnSpc>
                  <a:buFont typeface="Arial" panose="020B0604020202020204" pitchFamily="34" charset="0"/>
                  <a:buChar char="•"/>
                </a:pPr>
                <a14:m>
                  <m:oMath xmlns:m="http://schemas.openxmlformats.org/officeDocument/2006/math">
                    <m:sSub>
                      <m:sSubPr>
                        <m:ctrlPr>
                          <a:rPr kumimoji="1" lang="en-US" altLang="zh-CN" sz="2000" i="1" smtClean="0">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𝐿</m:t>
                        </m:r>
                      </m:e>
                      <m:sub>
                        <m:r>
                          <a:rPr kumimoji="1" lang="en-US" altLang="zh-CN" sz="2000" i="1">
                            <a:latin typeface="Cambria Math" panose="02040503050406030204" pitchFamily="18" charset="0"/>
                            <a:ea typeface="Cambria" panose="02040503050406030204" pitchFamily="18" charset="0"/>
                          </a:rPr>
                          <m:t>𝐵𝐶𝐸</m:t>
                        </m:r>
                      </m:sub>
                    </m:sSub>
                    <m:r>
                      <a:rPr kumimoji="1" lang="en-US" altLang="zh-CN" sz="2000" i="1">
                        <a:latin typeface="Cambria Math" panose="02040503050406030204" pitchFamily="18" charset="0"/>
                        <a:ea typeface="Cambria" panose="02040503050406030204" pitchFamily="18" charset="0"/>
                      </a:rPr>
                      <m:t>=−</m:t>
                    </m:r>
                    <m:f>
                      <m:fPr>
                        <m:ctrlPr>
                          <a:rPr kumimoji="1" lang="en-US" altLang="zh-CN" sz="2000" i="1">
                            <a:latin typeface="Cambria Math" panose="02040503050406030204" pitchFamily="18" charset="0"/>
                            <a:ea typeface="Cambria" panose="02040503050406030204" pitchFamily="18" charset="0"/>
                          </a:rPr>
                        </m:ctrlPr>
                      </m:fPr>
                      <m:num>
                        <m:r>
                          <a:rPr kumimoji="1" lang="en-US" altLang="zh-CN" sz="2000" i="1">
                            <a:latin typeface="Cambria Math" panose="02040503050406030204" pitchFamily="18" charset="0"/>
                            <a:ea typeface="Cambria" panose="02040503050406030204" pitchFamily="18" charset="0"/>
                          </a:rPr>
                          <m:t>1</m:t>
                        </m:r>
                      </m:num>
                      <m:den>
                        <m:r>
                          <a:rPr kumimoji="1" lang="en-US" altLang="zh-CN" sz="2000" i="1">
                            <a:latin typeface="Cambria Math" panose="02040503050406030204" pitchFamily="18" charset="0"/>
                            <a:ea typeface="Cambria" panose="02040503050406030204" pitchFamily="18" charset="0"/>
                          </a:rPr>
                          <m:t>𝑁</m:t>
                        </m:r>
                      </m:den>
                    </m:f>
                    <m:nary>
                      <m:naryPr>
                        <m:chr m:val="∑"/>
                        <m:ctrlPr>
                          <a:rPr kumimoji="1" lang="en-US" altLang="zh-CN" sz="2000" i="1">
                            <a:latin typeface="Cambria Math" panose="02040503050406030204" pitchFamily="18" charset="0"/>
                            <a:ea typeface="Cambria" panose="02040503050406030204" pitchFamily="18" charset="0"/>
                          </a:rPr>
                        </m:ctrlPr>
                      </m:naryPr>
                      <m:sub>
                        <m:r>
                          <a:rPr kumimoji="1" lang="en-US" altLang="zh-CN" sz="2000" i="1">
                            <a:latin typeface="Cambria Math" panose="02040503050406030204" pitchFamily="18" charset="0"/>
                            <a:ea typeface="Cambria" panose="02040503050406030204" pitchFamily="18" charset="0"/>
                          </a:rPr>
                          <m:t>𝑖</m:t>
                        </m:r>
                        <m:r>
                          <a:rPr kumimoji="1" lang="en-US" altLang="zh-CN" sz="2000" i="1">
                            <a:latin typeface="Cambria Math" panose="02040503050406030204" pitchFamily="18" charset="0"/>
                            <a:ea typeface="Cambria" panose="02040503050406030204" pitchFamily="18" charset="0"/>
                          </a:rPr>
                          <m:t>=1</m:t>
                        </m:r>
                      </m:sub>
                      <m:sup>
                        <m:r>
                          <a:rPr kumimoji="1" lang="en-US" altLang="zh-CN" sz="2000" i="1">
                            <a:latin typeface="Cambria Math" panose="02040503050406030204" pitchFamily="18" charset="0"/>
                            <a:ea typeface="Cambria" panose="02040503050406030204" pitchFamily="18" charset="0"/>
                          </a:rPr>
                          <m:t>𝑁</m:t>
                        </m:r>
                      </m:sup>
                      <m:e>
                        <m:d>
                          <m:dPr>
                            <m:begChr m:val="["/>
                            <m:endChr m:val="]"/>
                            <m:ctrlPr>
                              <a:rPr kumimoji="1" lang="en-US" altLang="zh-CN" sz="2000" i="1">
                                <a:latin typeface="Cambria Math" panose="02040503050406030204" pitchFamily="18" charset="0"/>
                                <a:ea typeface="Cambria" panose="02040503050406030204" pitchFamily="18" charset="0"/>
                              </a:rPr>
                            </m:ctrlPr>
                          </m:dPr>
                          <m:e>
                            <m:sSub>
                              <m:sSubPr>
                                <m:ctrlPr>
                                  <a:rPr kumimoji="1" lang="en-US" altLang="zh-CN" sz="2000" i="1">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𝑦</m:t>
                                </m:r>
                              </m:e>
                              <m:sub>
                                <m:r>
                                  <a:rPr kumimoji="1" lang="en-US" altLang="zh-CN" sz="2000" i="1">
                                    <a:latin typeface="Cambria Math" panose="02040503050406030204" pitchFamily="18" charset="0"/>
                                    <a:ea typeface="Cambria" panose="02040503050406030204" pitchFamily="18" charset="0"/>
                                  </a:rPr>
                                  <m:t>𝑖</m:t>
                                </m:r>
                              </m:sub>
                            </m:sSub>
                            <m:func>
                              <m:funcPr>
                                <m:ctrlPr>
                                  <a:rPr kumimoji="1" lang="en-US" altLang="zh-CN" sz="2000" i="1">
                                    <a:latin typeface="Cambria Math" panose="02040503050406030204" pitchFamily="18" charset="0"/>
                                    <a:ea typeface="Cambria" panose="02040503050406030204" pitchFamily="18" charset="0"/>
                                  </a:rPr>
                                </m:ctrlPr>
                              </m:funcPr>
                              <m:fName>
                                <m:r>
                                  <m:rPr>
                                    <m:sty m:val="p"/>
                                  </m:rPr>
                                  <a:rPr kumimoji="1" lang="en-US" altLang="zh-CN" sz="2000">
                                    <a:latin typeface="Cambria Math" panose="02040503050406030204" pitchFamily="18" charset="0"/>
                                    <a:ea typeface="Cambria" panose="02040503050406030204" pitchFamily="18" charset="0"/>
                                  </a:rPr>
                                  <m:t>log</m:t>
                                </m:r>
                              </m:fName>
                              <m:e>
                                <m:d>
                                  <m:dPr>
                                    <m:ctrlPr>
                                      <a:rPr kumimoji="1" lang="en-US" altLang="zh-CN" sz="2000" i="1">
                                        <a:latin typeface="Cambria Math" panose="02040503050406030204" pitchFamily="18" charset="0"/>
                                        <a:ea typeface="Cambria" panose="02040503050406030204" pitchFamily="18" charset="0"/>
                                      </a:rPr>
                                    </m:ctrlPr>
                                  </m:dPr>
                                  <m:e>
                                    <m:r>
                                      <a:rPr kumimoji="1" lang="en-US" altLang="zh-CN" sz="2000" i="1">
                                        <a:latin typeface="Cambria Math" panose="02040503050406030204" pitchFamily="18" charset="0"/>
                                        <a:ea typeface="Cambria" panose="02040503050406030204" pitchFamily="18" charset="0"/>
                                      </a:rPr>
                                      <m:t>𝜎</m:t>
                                    </m:r>
                                    <m:d>
                                      <m:dPr>
                                        <m:ctrlPr>
                                          <a:rPr kumimoji="1" lang="en-US" altLang="zh-CN" sz="2000" i="1">
                                            <a:latin typeface="Cambria Math" panose="02040503050406030204" pitchFamily="18" charset="0"/>
                                            <a:ea typeface="Cambria" panose="02040503050406030204" pitchFamily="18" charset="0"/>
                                          </a:rPr>
                                        </m:ctrlPr>
                                      </m:dPr>
                                      <m:e>
                                        <m:sSub>
                                          <m:sSubPr>
                                            <m:ctrlPr>
                                              <a:rPr kumimoji="1" lang="en-US" altLang="zh-CN" sz="2000" i="1">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𝑧</m:t>
                                            </m:r>
                                          </m:e>
                                          <m:sub>
                                            <m:r>
                                              <a:rPr kumimoji="1" lang="en-US" altLang="zh-CN" sz="2000" i="1">
                                                <a:latin typeface="Cambria Math" panose="02040503050406030204" pitchFamily="18" charset="0"/>
                                                <a:ea typeface="Cambria" panose="02040503050406030204" pitchFamily="18" charset="0"/>
                                              </a:rPr>
                                              <m:t>𝑖</m:t>
                                            </m:r>
                                          </m:sub>
                                        </m:sSub>
                                      </m:e>
                                    </m:d>
                                  </m:e>
                                </m:d>
                              </m:e>
                            </m:func>
                            <m:r>
                              <a:rPr kumimoji="1" lang="en-US" altLang="zh-CN" sz="2000" i="1">
                                <a:latin typeface="Cambria Math" panose="02040503050406030204" pitchFamily="18" charset="0"/>
                                <a:ea typeface="Cambria" panose="02040503050406030204" pitchFamily="18" charset="0"/>
                              </a:rPr>
                              <m:t>+</m:t>
                            </m:r>
                            <m:d>
                              <m:dPr>
                                <m:ctrlPr>
                                  <a:rPr kumimoji="1" lang="en-US" altLang="zh-CN" sz="2000" i="1">
                                    <a:latin typeface="Cambria Math" panose="02040503050406030204" pitchFamily="18" charset="0"/>
                                    <a:ea typeface="Cambria" panose="02040503050406030204" pitchFamily="18" charset="0"/>
                                  </a:rPr>
                                </m:ctrlPr>
                              </m:dPr>
                              <m:e>
                                <m:r>
                                  <a:rPr kumimoji="1" lang="en-US" altLang="zh-CN" sz="2000" i="1">
                                    <a:latin typeface="Cambria Math" panose="02040503050406030204" pitchFamily="18" charset="0"/>
                                    <a:ea typeface="Cambria" panose="02040503050406030204" pitchFamily="18" charset="0"/>
                                  </a:rPr>
                                  <m:t>1−</m:t>
                                </m:r>
                                <m:sSub>
                                  <m:sSubPr>
                                    <m:ctrlPr>
                                      <a:rPr kumimoji="1" lang="en-US" altLang="zh-CN" sz="2000" i="1">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𝑦</m:t>
                                    </m:r>
                                  </m:e>
                                  <m:sub>
                                    <m:r>
                                      <a:rPr kumimoji="1" lang="en-US" altLang="zh-CN" sz="2000" i="1">
                                        <a:latin typeface="Cambria Math" panose="02040503050406030204" pitchFamily="18" charset="0"/>
                                        <a:ea typeface="Cambria" panose="02040503050406030204" pitchFamily="18" charset="0"/>
                                      </a:rPr>
                                      <m:t>𝑖</m:t>
                                    </m:r>
                                  </m:sub>
                                </m:sSub>
                              </m:e>
                            </m:d>
                            <m:func>
                              <m:funcPr>
                                <m:ctrlPr>
                                  <a:rPr kumimoji="1" lang="en-US" altLang="zh-CN" sz="2000" i="1">
                                    <a:latin typeface="Cambria Math" panose="02040503050406030204" pitchFamily="18" charset="0"/>
                                    <a:ea typeface="Cambria" panose="02040503050406030204" pitchFamily="18" charset="0"/>
                                  </a:rPr>
                                </m:ctrlPr>
                              </m:funcPr>
                              <m:fName>
                                <m:r>
                                  <m:rPr>
                                    <m:sty m:val="p"/>
                                  </m:rPr>
                                  <a:rPr kumimoji="1" lang="en-US" altLang="zh-CN" sz="2000">
                                    <a:latin typeface="Cambria Math" panose="02040503050406030204" pitchFamily="18" charset="0"/>
                                    <a:ea typeface="Cambria" panose="02040503050406030204" pitchFamily="18" charset="0"/>
                                  </a:rPr>
                                  <m:t>log</m:t>
                                </m:r>
                              </m:fName>
                              <m:e>
                                <m:d>
                                  <m:dPr>
                                    <m:ctrlPr>
                                      <a:rPr kumimoji="1" lang="en-US" altLang="zh-CN" sz="2000" i="1">
                                        <a:latin typeface="Cambria Math" panose="02040503050406030204" pitchFamily="18" charset="0"/>
                                        <a:ea typeface="Cambria" panose="02040503050406030204" pitchFamily="18" charset="0"/>
                                      </a:rPr>
                                    </m:ctrlPr>
                                  </m:dPr>
                                  <m:e>
                                    <m:r>
                                      <a:rPr kumimoji="1" lang="en-US" altLang="zh-CN" sz="2000" i="1">
                                        <a:latin typeface="Cambria Math" panose="02040503050406030204" pitchFamily="18" charset="0"/>
                                        <a:ea typeface="Cambria" panose="02040503050406030204" pitchFamily="18" charset="0"/>
                                      </a:rPr>
                                      <m:t>𝜎</m:t>
                                    </m:r>
                                    <m:d>
                                      <m:dPr>
                                        <m:ctrlPr>
                                          <a:rPr kumimoji="1" lang="en-US" altLang="zh-CN" sz="2000" i="1" smtClean="0">
                                            <a:latin typeface="Cambria Math" panose="02040503050406030204" pitchFamily="18" charset="0"/>
                                            <a:ea typeface="Cambria" panose="02040503050406030204" pitchFamily="18" charset="0"/>
                                          </a:rPr>
                                        </m:ctrlPr>
                                      </m:dPr>
                                      <m:e>
                                        <m:r>
                                          <a:rPr kumimoji="1" lang="en-US" altLang="zh-CN" sz="2000" i="1">
                                            <a:latin typeface="Cambria Math" panose="02040503050406030204" pitchFamily="18" charset="0"/>
                                            <a:ea typeface="Cambria" panose="02040503050406030204" pitchFamily="18" charset="0"/>
                                          </a:rPr>
                                          <m:t>1−</m:t>
                                        </m:r>
                                        <m:sSub>
                                          <m:sSubPr>
                                            <m:ctrlPr>
                                              <a:rPr kumimoji="1" lang="en-US" altLang="zh-CN" sz="2000" i="1">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𝑧</m:t>
                                            </m:r>
                                          </m:e>
                                          <m:sub>
                                            <m:r>
                                              <a:rPr kumimoji="1" lang="en-US" altLang="zh-CN" sz="2000" i="1">
                                                <a:latin typeface="Cambria Math" panose="02040503050406030204" pitchFamily="18" charset="0"/>
                                                <a:ea typeface="Cambria" panose="02040503050406030204" pitchFamily="18" charset="0"/>
                                              </a:rPr>
                                              <m:t>𝑖</m:t>
                                            </m:r>
                                          </m:sub>
                                        </m:sSub>
                                      </m:e>
                                    </m:d>
                                  </m:e>
                                </m:d>
                              </m:e>
                            </m:func>
                          </m:e>
                        </m:d>
                      </m:e>
                    </m:nary>
                  </m:oMath>
                </a14:m>
                <a:endParaRPr lang="en" altLang="zh-CN" sz="2000" dirty="0"/>
              </a:p>
              <a:p>
                <a:pPr marL="342900" indent="-342900">
                  <a:lnSpc>
                    <a:spcPct val="150000"/>
                  </a:lnSpc>
                  <a:buFont typeface="Arial" panose="020B0604020202020204" pitchFamily="34" charset="0"/>
                  <a:buChar char="•"/>
                </a:pPr>
                <a:r>
                  <a:rPr lang="en" altLang="zh-CN" sz="2000" b="1" dirty="0"/>
                  <a:t>Gradient to Logit: </a:t>
                </a:r>
                <a:r>
                  <a:rPr lang="en" altLang="zh-CN" sz="2000" dirty="0"/>
                  <a:t>Chain Rule</a:t>
                </a:r>
              </a:p>
              <a:p>
                <a:pPr marL="342900" indent="-342900">
                  <a:lnSpc>
                    <a:spcPct val="150000"/>
                  </a:lnSpc>
                  <a:buFont typeface="Arial" panose="020B0604020202020204" pitchFamily="34" charset="0"/>
                  <a:buChar char="•"/>
                </a:pPr>
                <a:endParaRPr lang="en" altLang="zh-CN" sz="2000" dirty="0"/>
              </a:p>
            </p:txBody>
          </p:sp>
        </mc:Choice>
        <mc:Fallback xmlns="">
          <p:sp>
            <p:nvSpPr>
              <p:cNvPr id="24" name="文本框 23">
                <a:extLst>
                  <a:ext uri="{FF2B5EF4-FFF2-40B4-BE49-F238E27FC236}">
                    <a16:creationId xmlns:a16="http://schemas.microsoft.com/office/drawing/2014/main" id="{12B6041A-CAFA-7E7E-989A-F1B9D0E1AE0D}"/>
                  </a:ext>
                </a:extLst>
              </p:cNvPr>
              <p:cNvSpPr txBox="1">
                <a:spLocks noRot="1" noChangeAspect="1" noMove="1" noResize="1" noEditPoints="1" noAdjustHandles="1" noChangeArrowheads="1" noChangeShapeType="1" noTextEdit="1"/>
              </p:cNvSpPr>
              <p:nvPr/>
            </p:nvSpPr>
            <p:spPr>
              <a:xfrm>
                <a:off x="476974" y="1341564"/>
                <a:ext cx="6793255" cy="2072170"/>
              </a:xfrm>
              <a:prstGeom prst="rect">
                <a:avLst/>
              </a:prstGeom>
              <a:blipFill>
                <a:blip r:embed="rId6"/>
                <a:stretch>
                  <a:fillRect l="-746"/>
                </a:stretch>
              </a:blipFill>
            </p:spPr>
            <p:txBody>
              <a:bodyPr/>
              <a:lstStyle/>
              <a:p>
                <a:r>
                  <a:rPr lang="zh-CN" altLang="en-US">
                    <a:noFill/>
                  </a:rPr>
                  <a:t> </a:t>
                </a:r>
              </a:p>
            </p:txBody>
          </p:sp>
        </mc:Fallback>
      </mc:AlternateContent>
      <p:pic>
        <p:nvPicPr>
          <p:cNvPr id="25" name="图片 24">
            <a:extLst>
              <a:ext uri="{FF2B5EF4-FFF2-40B4-BE49-F238E27FC236}">
                <a16:creationId xmlns:a16="http://schemas.microsoft.com/office/drawing/2014/main" id="{B9CC2976-7057-9738-3E22-69662564FC35}"/>
              </a:ext>
            </a:extLst>
          </p:cNvPr>
          <p:cNvPicPr>
            <a:picLocks noChangeAspect="1"/>
          </p:cNvPicPr>
          <p:nvPr/>
        </p:nvPicPr>
        <p:blipFill>
          <a:blip r:embed="rId7"/>
          <a:stretch>
            <a:fillRect/>
          </a:stretch>
        </p:blipFill>
        <p:spPr>
          <a:xfrm>
            <a:off x="853083" y="3602423"/>
            <a:ext cx="4799107" cy="1412754"/>
          </a:xfrm>
          <a:prstGeom prst="rect">
            <a:avLst/>
          </a:prstGeom>
        </p:spPr>
      </p:pic>
      <p:grpSp>
        <p:nvGrpSpPr>
          <p:cNvPr id="30" name="组合 29">
            <a:extLst>
              <a:ext uri="{FF2B5EF4-FFF2-40B4-BE49-F238E27FC236}">
                <a16:creationId xmlns:a16="http://schemas.microsoft.com/office/drawing/2014/main" id="{8D9896D8-8E70-19E0-475D-C7856F1F03D5}"/>
              </a:ext>
            </a:extLst>
          </p:cNvPr>
          <p:cNvGrpSpPr/>
          <p:nvPr/>
        </p:nvGrpSpPr>
        <p:grpSpPr>
          <a:xfrm>
            <a:off x="853083" y="3189107"/>
            <a:ext cx="2459743" cy="400110"/>
            <a:chOff x="853083" y="3487868"/>
            <a:chExt cx="2459743" cy="400110"/>
          </a:xfrm>
        </p:grpSpPr>
        <p:sp>
          <p:nvSpPr>
            <p:cNvPr id="27" name="文本框 26">
              <a:extLst>
                <a:ext uri="{FF2B5EF4-FFF2-40B4-BE49-F238E27FC236}">
                  <a16:creationId xmlns:a16="http://schemas.microsoft.com/office/drawing/2014/main" id="{5C8EE747-62F1-F045-372A-15CEEB447F77}"/>
                </a:ext>
              </a:extLst>
            </p:cNvPr>
            <p:cNvSpPr txBox="1"/>
            <p:nvPr/>
          </p:nvSpPr>
          <p:spPr>
            <a:xfrm>
              <a:off x="853083" y="3487868"/>
              <a:ext cx="2459743" cy="400110"/>
            </a:xfrm>
            <a:prstGeom prst="rect">
              <a:avLst/>
            </a:prstGeom>
            <a:noFill/>
          </p:spPr>
          <p:txBody>
            <a:bodyPr wrap="square" rtlCol="0">
              <a:spAutoFit/>
            </a:bodyPr>
            <a:lstStyle/>
            <a:p>
              <a:r>
                <a:rPr lang="en-US" altLang="zh-CN" sz="2000" b="1" dirty="0"/>
                <a:t>Negative Samples</a:t>
              </a:r>
              <a:endParaRPr lang="zh-CN" altLang="en-US" sz="2000" b="1" dirty="0"/>
            </a:p>
          </p:txBody>
        </p:sp>
        <p:cxnSp>
          <p:nvCxnSpPr>
            <p:cNvPr id="29" name="直线连接符 28">
              <a:extLst>
                <a:ext uri="{FF2B5EF4-FFF2-40B4-BE49-F238E27FC236}">
                  <a16:creationId xmlns:a16="http://schemas.microsoft.com/office/drawing/2014/main" id="{CCC6954C-5E97-9E4F-6543-DCB004B78282}"/>
                </a:ext>
              </a:extLst>
            </p:cNvPr>
            <p:cNvCxnSpPr/>
            <p:nvPr/>
          </p:nvCxnSpPr>
          <p:spPr>
            <a:xfrm>
              <a:off x="853083" y="3542777"/>
              <a:ext cx="0" cy="339435"/>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35" name="矩形: 圆角 9">
            <a:extLst>
              <a:ext uri="{FF2B5EF4-FFF2-40B4-BE49-F238E27FC236}">
                <a16:creationId xmlns:a16="http://schemas.microsoft.com/office/drawing/2014/main" id="{661209ED-921F-2049-9A11-71BAF9216A5D}"/>
              </a:ext>
            </a:extLst>
          </p:cNvPr>
          <p:cNvSpPr/>
          <p:nvPr/>
        </p:nvSpPr>
        <p:spPr>
          <a:xfrm>
            <a:off x="1711581" y="5132465"/>
            <a:ext cx="4163702" cy="401515"/>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0000"/>
                </a:solidFill>
                <a:latin typeface="LinLibertineTI"/>
              </a:rPr>
              <a:t>Proportional to the estimated score.</a:t>
            </a:r>
            <a:endParaRPr lang="zh-CN" altLang="en-US" sz="2000" dirty="0">
              <a:solidFill>
                <a:srgbClr val="000000"/>
              </a:solidFill>
              <a:latin typeface="LinLibertineTI"/>
            </a:endParaRPr>
          </a:p>
        </p:txBody>
      </p:sp>
      <p:sp>
        <p:nvSpPr>
          <p:cNvPr id="7" name="矩形: 圆角 10">
            <a:extLst>
              <a:ext uri="{FF2B5EF4-FFF2-40B4-BE49-F238E27FC236}">
                <a16:creationId xmlns:a16="http://schemas.microsoft.com/office/drawing/2014/main" id="{7978E553-72BF-E755-6614-6755EBC4B29B}"/>
              </a:ext>
            </a:extLst>
          </p:cNvPr>
          <p:cNvSpPr/>
          <p:nvPr/>
        </p:nvSpPr>
        <p:spPr>
          <a:xfrm>
            <a:off x="6710901" y="4071612"/>
            <a:ext cx="5247072" cy="1060854"/>
          </a:xfrm>
          <a:prstGeom prst="roundRect">
            <a:avLst>
              <a:gd name="adj" fmla="val 943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 altLang="zh-CN" sz="2000" i="1" dirty="0">
              <a:solidFill>
                <a:srgbClr val="000000"/>
              </a:solidFill>
              <a:latin typeface="LinLibertineTI"/>
            </a:endParaRPr>
          </a:p>
        </p:txBody>
      </p:sp>
      <p:sp>
        <p:nvSpPr>
          <p:cNvPr id="8" name="矩形: 圆角 9">
            <a:extLst>
              <a:ext uri="{FF2B5EF4-FFF2-40B4-BE49-F238E27FC236}">
                <a16:creationId xmlns:a16="http://schemas.microsoft.com/office/drawing/2014/main" id="{AD4FA420-A5E4-681A-F976-8C50B6CF591D}"/>
              </a:ext>
            </a:extLst>
          </p:cNvPr>
          <p:cNvSpPr/>
          <p:nvPr/>
        </p:nvSpPr>
        <p:spPr>
          <a:xfrm>
            <a:off x="6968473" y="2470081"/>
            <a:ext cx="4731928" cy="1060854"/>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sz="1600" dirty="0">
                <a:solidFill>
                  <a:schemeClr val="tx1"/>
                </a:solidFill>
              </a:rPr>
              <a:t>Finding 3. When positive feedback is sparse, the </a:t>
            </a:r>
            <a:r>
              <a:rPr lang="en" altLang="zh-CN" sz="1600" b="1" dirty="0">
                <a:solidFill>
                  <a:srgbClr val="FF0000"/>
                </a:solidFill>
              </a:rPr>
              <a:t>gradients of negative samples vanish </a:t>
            </a:r>
            <a:r>
              <a:rPr lang="en" altLang="zh-CN" sz="1600" dirty="0">
                <a:solidFill>
                  <a:schemeClr val="tx1"/>
                </a:solidFill>
              </a:rPr>
              <a:t>since they are </a:t>
            </a:r>
            <a:r>
              <a:rPr lang="en" altLang="zh-CN" sz="1600" b="1" dirty="0">
                <a:solidFill>
                  <a:schemeClr val="tx1"/>
                </a:solidFill>
              </a:rPr>
              <a:t>proportional to the estimated scores</a:t>
            </a:r>
            <a:r>
              <a:rPr lang="en" altLang="zh-CN" sz="1600" dirty="0">
                <a:solidFill>
                  <a:schemeClr val="tx1"/>
                </a:solidFill>
              </a:rPr>
              <a:t>, which are small in an unbiased estimator. </a:t>
            </a:r>
          </a:p>
        </p:txBody>
      </p:sp>
      <p:sp>
        <p:nvSpPr>
          <p:cNvPr id="10" name="矩形: 圆角 9">
            <a:extLst>
              <a:ext uri="{FF2B5EF4-FFF2-40B4-BE49-F238E27FC236}">
                <a16:creationId xmlns:a16="http://schemas.microsoft.com/office/drawing/2014/main" id="{E05EDFFE-4B40-D2E7-DDBB-7EC6B3F58B21}"/>
              </a:ext>
            </a:extLst>
          </p:cNvPr>
          <p:cNvSpPr/>
          <p:nvPr/>
        </p:nvSpPr>
        <p:spPr>
          <a:xfrm>
            <a:off x="6968473" y="4106182"/>
            <a:ext cx="4731928" cy="1060854"/>
          </a:xfrm>
          <a:prstGeom prst="roundRect">
            <a:avLst/>
          </a:prstGeom>
          <a:solidFill>
            <a:schemeClr val="accent1">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0000"/>
                </a:solidFill>
                <a:latin typeface="LinLibertineTI"/>
              </a:rPr>
              <a:t>An</a:t>
            </a:r>
            <a:r>
              <a:rPr lang="zh-CN" altLang="en-US" sz="2000" dirty="0">
                <a:solidFill>
                  <a:srgbClr val="000000"/>
                </a:solidFill>
                <a:latin typeface="LinLibertineTI"/>
              </a:rPr>
              <a:t> </a:t>
            </a:r>
            <a:r>
              <a:rPr lang="en-US" altLang="zh-CN" sz="2000" dirty="0">
                <a:solidFill>
                  <a:srgbClr val="000000"/>
                </a:solidFill>
                <a:latin typeface="LinLibertineTI"/>
              </a:rPr>
              <a:t>uncovered</a:t>
            </a:r>
            <a:r>
              <a:rPr lang="zh-CN" altLang="en-US" sz="2000" dirty="0">
                <a:solidFill>
                  <a:srgbClr val="000000"/>
                </a:solidFill>
                <a:latin typeface="LinLibertineTI"/>
              </a:rPr>
              <a:t> </a:t>
            </a:r>
            <a:r>
              <a:rPr lang="en-US" altLang="zh-CN" sz="2000" dirty="0">
                <a:solidFill>
                  <a:srgbClr val="000000"/>
                </a:solidFill>
                <a:latin typeface="LinLibertineTI"/>
              </a:rPr>
              <a:t>challenge</a:t>
            </a:r>
          </a:p>
          <a:p>
            <a:pPr algn="ctr"/>
            <a:r>
              <a:rPr lang="zh-CN" altLang="en-US" sz="1600" dirty="0">
                <a:solidFill>
                  <a:srgbClr val="000000"/>
                </a:solidFill>
                <a:latin typeface="LinLibertineTI"/>
              </a:rPr>
              <a:t> </a:t>
            </a:r>
            <a:r>
              <a:rPr lang="en-US" altLang="zh-CN" sz="1600" b="1" dirty="0">
                <a:solidFill>
                  <a:srgbClr val="000000"/>
                </a:solidFill>
                <a:latin typeface="LinLibertineTI"/>
              </a:rPr>
              <a:t>G</a:t>
            </a:r>
            <a:r>
              <a:rPr lang="en" altLang="zh-CN" sz="1600" b="1" dirty="0" err="1">
                <a:solidFill>
                  <a:srgbClr val="000000"/>
                </a:solidFill>
                <a:latin typeface="LinLibertineTI"/>
              </a:rPr>
              <a:t>radient</a:t>
            </a:r>
            <a:r>
              <a:rPr lang="en" altLang="zh-CN" sz="1600" b="1" dirty="0">
                <a:solidFill>
                  <a:srgbClr val="000000"/>
                </a:solidFill>
                <a:latin typeface="LinLibertineTI"/>
              </a:rPr>
              <a:t> vanishing of negative samples</a:t>
            </a:r>
            <a:r>
              <a:rPr lang="en" altLang="zh-CN" sz="1600" dirty="0">
                <a:solidFill>
                  <a:srgbClr val="000000"/>
                </a:solidFill>
                <a:latin typeface="LinLibertineTI"/>
              </a:rPr>
              <a:t> under sparse positive feedback. </a:t>
            </a:r>
          </a:p>
        </p:txBody>
      </p:sp>
      <p:sp>
        <p:nvSpPr>
          <p:cNvPr id="9" name="文本框 8">
            <a:extLst>
              <a:ext uri="{FF2B5EF4-FFF2-40B4-BE49-F238E27FC236}">
                <a16:creationId xmlns:a16="http://schemas.microsoft.com/office/drawing/2014/main" id="{B4C7CCAD-DC93-A03F-C764-9BA91C615E8C}"/>
              </a:ext>
            </a:extLst>
          </p:cNvPr>
          <p:cNvSpPr txBox="1"/>
          <p:nvPr/>
        </p:nvSpPr>
        <p:spPr>
          <a:xfrm>
            <a:off x="1350138" y="5602483"/>
            <a:ext cx="5360763" cy="307777"/>
          </a:xfrm>
          <a:prstGeom prst="rect">
            <a:avLst/>
          </a:prstGeom>
          <a:noFill/>
        </p:spPr>
        <p:txBody>
          <a:bodyPr wrap="none" rtlCol="0">
            <a:spAutoFit/>
          </a:bodyPr>
          <a:lstStyle/>
          <a:p>
            <a:r>
              <a:rPr kumimoji="1" lang="en-US" altLang="zh-CN" dirty="0"/>
              <a:t>Estimated score is low in scenarios with sparse positive feedback.</a:t>
            </a:r>
            <a:endParaRPr kumimoji="1" lang="zh-CN" altLang="en-US" dirty="0"/>
          </a:p>
        </p:txBody>
      </p:sp>
    </p:spTree>
    <p:extLst>
      <p:ext uri="{BB962C8B-B14F-4D97-AF65-F5344CB8AC3E}">
        <p14:creationId xmlns:p14="http://schemas.microsoft.com/office/powerpoint/2010/main" val="1529689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5445247"/>
            <a:ext cx="3668486" cy="1412753"/>
          </a:xfrm>
          <a:prstGeom prst="rect">
            <a:avLst/>
          </a:prstGeom>
        </p:spPr>
      </p:pic>
      <p:pic>
        <p:nvPicPr>
          <p:cNvPr id="3" name="Picture 6">
            <a:extLst>
              <a:ext uri="{FF2B5EF4-FFF2-40B4-BE49-F238E27FC236}">
                <a16:creationId xmlns:a16="http://schemas.microsoft.com/office/drawing/2014/main" id="{CB801006-9990-609D-BBD3-89295CD73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5021" y="177801"/>
            <a:ext cx="958304" cy="9629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0B6D9044-3B55-1FB9-1983-9D531AEFB5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3485"/>
          <a:stretch/>
        </p:blipFill>
        <p:spPr bwMode="auto">
          <a:xfrm>
            <a:off x="9703432" y="364414"/>
            <a:ext cx="2424498" cy="5638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6">
            <a:extLst>
              <a:ext uri="{FF2B5EF4-FFF2-40B4-BE49-F238E27FC236}">
                <a16:creationId xmlns:a16="http://schemas.microsoft.com/office/drawing/2014/main" id="{DEEA6AB7-D0D6-00C7-8752-211A8BA75F9B}"/>
              </a:ext>
            </a:extLst>
          </p:cNvPr>
          <p:cNvCxnSpPr>
            <a:cxnSpLocks/>
          </p:cNvCxnSpPr>
          <p:nvPr/>
        </p:nvCxnSpPr>
        <p:spPr>
          <a:xfrm>
            <a:off x="9412026" y="309822"/>
            <a:ext cx="0" cy="696917"/>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12B6041A-CAFA-7E7E-989A-F1B9D0E1AE0D}"/>
                  </a:ext>
                </a:extLst>
              </p:cNvPr>
              <p:cNvSpPr txBox="1"/>
              <p:nvPr/>
            </p:nvSpPr>
            <p:spPr>
              <a:xfrm>
                <a:off x="2379342" y="1331054"/>
                <a:ext cx="6793255" cy="225690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b="1" dirty="0"/>
                  <a:t>For BCE Method</a:t>
                </a:r>
              </a:p>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𝐿</m:t>
                          </m:r>
                        </m:e>
                        <m:sub>
                          <m:r>
                            <a:rPr kumimoji="1" lang="en-US" altLang="zh-CN" sz="2000" i="1">
                              <a:latin typeface="Cambria Math" panose="02040503050406030204" pitchFamily="18" charset="0"/>
                              <a:ea typeface="Cambria" panose="02040503050406030204" pitchFamily="18" charset="0"/>
                            </a:rPr>
                            <m:t>𝐵𝐶𝐸</m:t>
                          </m:r>
                        </m:sub>
                      </m:sSub>
                      <m:r>
                        <a:rPr kumimoji="1" lang="en-US" altLang="zh-CN" sz="2000" i="1">
                          <a:latin typeface="Cambria Math" panose="02040503050406030204" pitchFamily="18" charset="0"/>
                          <a:ea typeface="Cambria" panose="02040503050406030204" pitchFamily="18" charset="0"/>
                        </a:rPr>
                        <m:t>=−</m:t>
                      </m:r>
                      <m:f>
                        <m:fPr>
                          <m:ctrlPr>
                            <a:rPr kumimoji="1" lang="en-US" altLang="zh-CN" sz="2000" i="1">
                              <a:latin typeface="Cambria Math" panose="02040503050406030204" pitchFamily="18" charset="0"/>
                              <a:ea typeface="Cambria" panose="02040503050406030204" pitchFamily="18" charset="0"/>
                            </a:rPr>
                          </m:ctrlPr>
                        </m:fPr>
                        <m:num>
                          <m:r>
                            <a:rPr kumimoji="1" lang="en-US" altLang="zh-CN" sz="2000" i="1">
                              <a:latin typeface="Cambria Math" panose="02040503050406030204" pitchFamily="18" charset="0"/>
                              <a:ea typeface="Cambria" panose="02040503050406030204" pitchFamily="18" charset="0"/>
                            </a:rPr>
                            <m:t>1</m:t>
                          </m:r>
                        </m:num>
                        <m:den>
                          <m:r>
                            <a:rPr kumimoji="1" lang="en-US" altLang="zh-CN" sz="2000" i="1">
                              <a:latin typeface="Cambria Math" panose="02040503050406030204" pitchFamily="18" charset="0"/>
                              <a:ea typeface="Cambria" panose="02040503050406030204" pitchFamily="18" charset="0"/>
                            </a:rPr>
                            <m:t>𝑁</m:t>
                          </m:r>
                        </m:den>
                      </m:f>
                      <m:nary>
                        <m:naryPr>
                          <m:chr m:val="∑"/>
                          <m:ctrlPr>
                            <a:rPr kumimoji="1" lang="en-US" altLang="zh-CN" sz="2000" i="1">
                              <a:latin typeface="Cambria Math" panose="02040503050406030204" pitchFamily="18" charset="0"/>
                              <a:ea typeface="Cambria" panose="02040503050406030204" pitchFamily="18" charset="0"/>
                            </a:rPr>
                          </m:ctrlPr>
                        </m:naryPr>
                        <m:sub>
                          <m:r>
                            <a:rPr kumimoji="1" lang="en-US" altLang="zh-CN" sz="2000" i="1">
                              <a:latin typeface="Cambria Math" panose="02040503050406030204" pitchFamily="18" charset="0"/>
                              <a:ea typeface="Cambria" panose="02040503050406030204" pitchFamily="18" charset="0"/>
                            </a:rPr>
                            <m:t>𝑖</m:t>
                          </m:r>
                          <m:r>
                            <a:rPr kumimoji="1" lang="en-US" altLang="zh-CN" sz="2000" i="1">
                              <a:latin typeface="Cambria Math" panose="02040503050406030204" pitchFamily="18" charset="0"/>
                              <a:ea typeface="Cambria" panose="02040503050406030204" pitchFamily="18" charset="0"/>
                            </a:rPr>
                            <m:t>=1</m:t>
                          </m:r>
                        </m:sub>
                        <m:sup>
                          <m:r>
                            <a:rPr kumimoji="1" lang="en-US" altLang="zh-CN" sz="2000" i="1">
                              <a:latin typeface="Cambria Math" panose="02040503050406030204" pitchFamily="18" charset="0"/>
                              <a:ea typeface="Cambria" panose="02040503050406030204" pitchFamily="18" charset="0"/>
                            </a:rPr>
                            <m:t>𝑁</m:t>
                          </m:r>
                        </m:sup>
                        <m:e>
                          <m:d>
                            <m:dPr>
                              <m:begChr m:val="["/>
                              <m:endChr m:val="]"/>
                              <m:ctrlPr>
                                <a:rPr kumimoji="1" lang="en-US" altLang="zh-CN" sz="2000" i="1">
                                  <a:latin typeface="Cambria Math" panose="02040503050406030204" pitchFamily="18" charset="0"/>
                                  <a:ea typeface="Cambria" panose="02040503050406030204" pitchFamily="18" charset="0"/>
                                </a:rPr>
                              </m:ctrlPr>
                            </m:dPr>
                            <m:e>
                              <m:sSub>
                                <m:sSubPr>
                                  <m:ctrlPr>
                                    <a:rPr kumimoji="1" lang="en-US" altLang="zh-CN" sz="2000" i="1">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𝑦</m:t>
                                  </m:r>
                                </m:e>
                                <m:sub>
                                  <m:r>
                                    <a:rPr kumimoji="1" lang="en-US" altLang="zh-CN" sz="2000" i="1">
                                      <a:latin typeface="Cambria Math" panose="02040503050406030204" pitchFamily="18" charset="0"/>
                                      <a:ea typeface="Cambria" panose="02040503050406030204" pitchFamily="18" charset="0"/>
                                    </a:rPr>
                                    <m:t>𝑖</m:t>
                                  </m:r>
                                </m:sub>
                              </m:sSub>
                              <m:func>
                                <m:funcPr>
                                  <m:ctrlPr>
                                    <a:rPr kumimoji="1" lang="en-US" altLang="zh-CN" sz="2000" i="1">
                                      <a:latin typeface="Cambria Math" panose="02040503050406030204" pitchFamily="18" charset="0"/>
                                      <a:ea typeface="Cambria" panose="02040503050406030204" pitchFamily="18" charset="0"/>
                                    </a:rPr>
                                  </m:ctrlPr>
                                </m:funcPr>
                                <m:fName>
                                  <m:r>
                                    <m:rPr>
                                      <m:sty m:val="p"/>
                                    </m:rPr>
                                    <a:rPr kumimoji="1" lang="en-US" altLang="zh-CN" sz="2000">
                                      <a:latin typeface="Cambria Math" panose="02040503050406030204" pitchFamily="18" charset="0"/>
                                      <a:ea typeface="Cambria" panose="02040503050406030204" pitchFamily="18" charset="0"/>
                                    </a:rPr>
                                    <m:t>log</m:t>
                                  </m:r>
                                </m:fName>
                                <m:e>
                                  <m:d>
                                    <m:dPr>
                                      <m:ctrlPr>
                                        <a:rPr kumimoji="1" lang="en-US" altLang="zh-CN" sz="2000" i="1">
                                          <a:latin typeface="Cambria Math" panose="02040503050406030204" pitchFamily="18" charset="0"/>
                                          <a:ea typeface="Cambria" panose="02040503050406030204" pitchFamily="18" charset="0"/>
                                        </a:rPr>
                                      </m:ctrlPr>
                                    </m:dPr>
                                    <m:e>
                                      <m:r>
                                        <a:rPr kumimoji="1" lang="en-US" altLang="zh-CN" sz="2000" i="1">
                                          <a:latin typeface="Cambria Math" panose="02040503050406030204" pitchFamily="18" charset="0"/>
                                          <a:ea typeface="Cambria" panose="02040503050406030204" pitchFamily="18" charset="0"/>
                                        </a:rPr>
                                        <m:t>𝜎</m:t>
                                      </m:r>
                                      <m:d>
                                        <m:dPr>
                                          <m:ctrlPr>
                                            <a:rPr kumimoji="1" lang="en-US" altLang="zh-CN" sz="2000" i="1">
                                              <a:latin typeface="Cambria Math" panose="02040503050406030204" pitchFamily="18" charset="0"/>
                                              <a:ea typeface="Cambria" panose="02040503050406030204" pitchFamily="18" charset="0"/>
                                            </a:rPr>
                                          </m:ctrlPr>
                                        </m:dPr>
                                        <m:e>
                                          <m:sSub>
                                            <m:sSubPr>
                                              <m:ctrlPr>
                                                <a:rPr kumimoji="1" lang="en-US" altLang="zh-CN" sz="2000" i="1">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𝑧</m:t>
                                              </m:r>
                                            </m:e>
                                            <m:sub>
                                              <m:r>
                                                <a:rPr kumimoji="1" lang="en-US" altLang="zh-CN" sz="2000" i="1">
                                                  <a:latin typeface="Cambria Math" panose="02040503050406030204" pitchFamily="18" charset="0"/>
                                                  <a:ea typeface="Cambria" panose="02040503050406030204" pitchFamily="18" charset="0"/>
                                                </a:rPr>
                                                <m:t>𝑖</m:t>
                                              </m:r>
                                            </m:sub>
                                          </m:sSub>
                                        </m:e>
                                      </m:d>
                                    </m:e>
                                  </m:d>
                                </m:e>
                              </m:func>
                              <m:r>
                                <a:rPr kumimoji="1" lang="en-US" altLang="zh-CN" sz="2000" i="1">
                                  <a:latin typeface="Cambria Math" panose="02040503050406030204" pitchFamily="18" charset="0"/>
                                  <a:ea typeface="Cambria" panose="02040503050406030204" pitchFamily="18" charset="0"/>
                                </a:rPr>
                                <m:t>+</m:t>
                              </m:r>
                              <m:d>
                                <m:dPr>
                                  <m:ctrlPr>
                                    <a:rPr kumimoji="1" lang="en-US" altLang="zh-CN" sz="2000" i="1">
                                      <a:latin typeface="Cambria Math" panose="02040503050406030204" pitchFamily="18" charset="0"/>
                                      <a:ea typeface="Cambria" panose="02040503050406030204" pitchFamily="18" charset="0"/>
                                    </a:rPr>
                                  </m:ctrlPr>
                                </m:dPr>
                                <m:e>
                                  <m:r>
                                    <a:rPr kumimoji="1" lang="en-US" altLang="zh-CN" sz="2000" i="1">
                                      <a:latin typeface="Cambria Math" panose="02040503050406030204" pitchFamily="18" charset="0"/>
                                      <a:ea typeface="Cambria" panose="02040503050406030204" pitchFamily="18" charset="0"/>
                                    </a:rPr>
                                    <m:t>1−</m:t>
                                  </m:r>
                                  <m:sSub>
                                    <m:sSubPr>
                                      <m:ctrlPr>
                                        <a:rPr kumimoji="1" lang="en-US" altLang="zh-CN" sz="2000" i="1">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𝑦</m:t>
                                      </m:r>
                                    </m:e>
                                    <m:sub>
                                      <m:r>
                                        <a:rPr kumimoji="1" lang="en-US" altLang="zh-CN" sz="2000" i="1">
                                          <a:latin typeface="Cambria Math" panose="02040503050406030204" pitchFamily="18" charset="0"/>
                                          <a:ea typeface="Cambria" panose="02040503050406030204" pitchFamily="18" charset="0"/>
                                        </a:rPr>
                                        <m:t>𝑖</m:t>
                                      </m:r>
                                    </m:sub>
                                  </m:sSub>
                                </m:e>
                              </m:d>
                              <m:func>
                                <m:funcPr>
                                  <m:ctrlPr>
                                    <a:rPr kumimoji="1" lang="en-US" altLang="zh-CN" sz="2000" i="1">
                                      <a:latin typeface="Cambria Math" panose="02040503050406030204" pitchFamily="18" charset="0"/>
                                      <a:ea typeface="Cambria" panose="02040503050406030204" pitchFamily="18" charset="0"/>
                                    </a:rPr>
                                  </m:ctrlPr>
                                </m:funcPr>
                                <m:fName>
                                  <m:r>
                                    <m:rPr>
                                      <m:sty m:val="p"/>
                                    </m:rPr>
                                    <a:rPr kumimoji="1" lang="en-US" altLang="zh-CN" sz="2000">
                                      <a:latin typeface="Cambria Math" panose="02040503050406030204" pitchFamily="18" charset="0"/>
                                      <a:ea typeface="Cambria" panose="02040503050406030204" pitchFamily="18" charset="0"/>
                                    </a:rPr>
                                    <m:t>log</m:t>
                                  </m:r>
                                </m:fName>
                                <m:e>
                                  <m:d>
                                    <m:dPr>
                                      <m:ctrlPr>
                                        <a:rPr kumimoji="1" lang="en-US" altLang="zh-CN" sz="2000" i="1">
                                          <a:latin typeface="Cambria Math" panose="02040503050406030204" pitchFamily="18" charset="0"/>
                                          <a:ea typeface="Cambria" panose="02040503050406030204" pitchFamily="18" charset="0"/>
                                        </a:rPr>
                                      </m:ctrlPr>
                                    </m:dPr>
                                    <m:e>
                                      <m:r>
                                        <a:rPr kumimoji="1" lang="en-US" altLang="zh-CN" sz="2000" i="1">
                                          <a:latin typeface="Cambria Math" panose="02040503050406030204" pitchFamily="18" charset="0"/>
                                          <a:ea typeface="Cambria" panose="02040503050406030204" pitchFamily="18" charset="0"/>
                                        </a:rPr>
                                        <m:t>𝜎</m:t>
                                      </m:r>
                                      <m:d>
                                        <m:dPr>
                                          <m:ctrlPr>
                                            <a:rPr kumimoji="1" lang="en-US" altLang="zh-CN" sz="2000" i="1" smtClean="0">
                                              <a:latin typeface="Cambria Math" panose="02040503050406030204" pitchFamily="18" charset="0"/>
                                              <a:ea typeface="Cambria" panose="02040503050406030204" pitchFamily="18" charset="0"/>
                                            </a:rPr>
                                          </m:ctrlPr>
                                        </m:dPr>
                                        <m:e>
                                          <m:r>
                                            <a:rPr kumimoji="1" lang="en-US" altLang="zh-CN" sz="2000" i="1">
                                              <a:latin typeface="Cambria Math" panose="02040503050406030204" pitchFamily="18" charset="0"/>
                                              <a:ea typeface="Cambria" panose="02040503050406030204" pitchFamily="18" charset="0"/>
                                            </a:rPr>
                                            <m:t>1−</m:t>
                                          </m:r>
                                          <m:sSub>
                                            <m:sSubPr>
                                              <m:ctrlPr>
                                                <a:rPr kumimoji="1" lang="en-US" altLang="zh-CN" sz="2000" i="1">
                                                  <a:latin typeface="Cambria Math" panose="02040503050406030204" pitchFamily="18" charset="0"/>
                                                  <a:ea typeface="Cambria" panose="02040503050406030204" pitchFamily="18" charset="0"/>
                                                </a:rPr>
                                              </m:ctrlPr>
                                            </m:sSubPr>
                                            <m:e>
                                              <m:r>
                                                <a:rPr kumimoji="1" lang="en-US" altLang="zh-CN" sz="2000" i="1">
                                                  <a:latin typeface="Cambria Math" panose="02040503050406030204" pitchFamily="18" charset="0"/>
                                                  <a:ea typeface="Cambria" panose="02040503050406030204" pitchFamily="18" charset="0"/>
                                                </a:rPr>
                                                <m:t>𝑧</m:t>
                                              </m:r>
                                            </m:e>
                                            <m:sub>
                                              <m:r>
                                                <a:rPr kumimoji="1" lang="en-US" altLang="zh-CN" sz="2000" i="1">
                                                  <a:latin typeface="Cambria Math" panose="02040503050406030204" pitchFamily="18" charset="0"/>
                                                  <a:ea typeface="Cambria" panose="02040503050406030204" pitchFamily="18" charset="0"/>
                                                </a:rPr>
                                                <m:t>𝑖</m:t>
                                              </m:r>
                                            </m:sub>
                                          </m:sSub>
                                        </m:e>
                                      </m:d>
                                    </m:e>
                                  </m:d>
                                </m:e>
                              </m:func>
                            </m:e>
                          </m:d>
                        </m:e>
                      </m:nary>
                    </m:oMath>
                  </m:oMathPara>
                </a14:m>
                <a:endParaRPr lang="en" altLang="zh-CN" sz="2000" dirty="0"/>
              </a:p>
              <a:p>
                <a:pPr>
                  <a:lnSpc>
                    <a:spcPct val="150000"/>
                  </a:lnSpc>
                </a:pPr>
                <a:endParaRPr lang="en" altLang="zh-CN" sz="2000" dirty="0"/>
              </a:p>
            </p:txBody>
          </p:sp>
        </mc:Choice>
        <mc:Fallback>
          <p:sp>
            <p:nvSpPr>
              <p:cNvPr id="24" name="文本框 23">
                <a:extLst>
                  <a:ext uri="{FF2B5EF4-FFF2-40B4-BE49-F238E27FC236}">
                    <a16:creationId xmlns:a16="http://schemas.microsoft.com/office/drawing/2014/main" id="{12B6041A-CAFA-7E7E-989A-F1B9D0E1AE0D}"/>
                  </a:ext>
                </a:extLst>
              </p:cNvPr>
              <p:cNvSpPr txBox="1">
                <a:spLocks noRot="1" noChangeAspect="1" noMove="1" noResize="1" noEditPoints="1" noAdjustHandles="1" noChangeArrowheads="1" noChangeShapeType="1" noTextEdit="1"/>
              </p:cNvSpPr>
              <p:nvPr/>
            </p:nvSpPr>
            <p:spPr>
              <a:xfrm>
                <a:off x="2379342" y="1331054"/>
                <a:ext cx="6793255" cy="2256900"/>
              </a:xfrm>
              <a:prstGeom prst="rect">
                <a:avLst/>
              </a:prstGeom>
              <a:blipFill>
                <a:blip r:embed="rId6"/>
                <a:stretch>
                  <a:fillRect l="-746" t="-2235" b="-46927"/>
                </a:stretch>
              </a:blipFill>
            </p:spPr>
            <p:txBody>
              <a:bodyPr/>
              <a:lstStyle/>
              <a:p>
                <a:r>
                  <a:rPr lang="zh-CN" altLang="en-US">
                    <a:noFill/>
                  </a:rPr>
                  <a:t> </a:t>
                </a:r>
              </a:p>
            </p:txBody>
          </p:sp>
        </mc:Fallback>
      </mc:AlternateContent>
      <p:grpSp>
        <p:nvGrpSpPr>
          <p:cNvPr id="31" name="组合 30">
            <a:extLst>
              <a:ext uri="{FF2B5EF4-FFF2-40B4-BE49-F238E27FC236}">
                <a16:creationId xmlns:a16="http://schemas.microsoft.com/office/drawing/2014/main" id="{21EC52C6-2AB8-834F-5AAD-6A6CA0D2A05C}"/>
              </a:ext>
            </a:extLst>
          </p:cNvPr>
          <p:cNvGrpSpPr/>
          <p:nvPr/>
        </p:nvGrpSpPr>
        <p:grpSpPr>
          <a:xfrm>
            <a:off x="2750766" y="3189107"/>
            <a:ext cx="2459743" cy="400110"/>
            <a:chOff x="853083" y="3487868"/>
            <a:chExt cx="2459743" cy="400110"/>
          </a:xfrm>
        </p:grpSpPr>
        <p:sp>
          <p:nvSpPr>
            <p:cNvPr id="32" name="文本框 31">
              <a:extLst>
                <a:ext uri="{FF2B5EF4-FFF2-40B4-BE49-F238E27FC236}">
                  <a16:creationId xmlns:a16="http://schemas.microsoft.com/office/drawing/2014/main" id="{93E2E15C-D313-12E8-F6C2-87AD1AB1FFD1}"/>
                </a:ext>
              </a:extLst>
            </p:cNvPr>
            <p:cNvSpPr txBox="1"/>
            <p:nvPr/>
          </p:nvSpPr>
          <p:spPr>
            <a:xfrm>
              <a:off x="853083" y="3487868"/>
              <a:ext cx="2459743" cy="400110"/>
            </a:xfrm>
            <a:prstGeom prst="rect">
              <a:avLst/>
            </a:prstGeom>
            <a:noFill/>
          </p:spPr>
          <p:txBody>
            <a:bodyPr wrap="square" rtlCol="0">
              <a:spAutoFit/>
            </a:bodyPr>
            <a:lstStyle/>
            <a:p>
              <a:r>
                <a:rPr lang="en-US" altLang="zh-CN" sz="2000" b="1" dirty="0"/>
                <a:t>Positive Samples</a:t>
              </a:r>
              <a:endParaRPr lang="zh-CN" altLang="en-US" sz="2000" b="1" dirty="0"/>
            </a:p>
          </p:txBody>
        </p:sp>
        <p:cxnSp>
          <p:nvCxnSpPr>
            <p:cNvPr id="33" name="直线连接符 32">
              <a:extLst>
                <a:ext uri="{FF2B5EF4-FFF2-40B4-BE49-F238E27FC236}">
                  <a16:creationId xmlns:a16="http://schemas.microsoft.com/office/drawing/2014/main" id="{8611F4BF-EEE1-C6BF-1FD5-E8A13454A4E8}"/>
                </a:ext>
              </a:extLst>
            </p:cNvPr>
            <p:cNvCxnSpPr/>
            <p:nvPr/>
          </p:nvCxnSpPr>
          <p:spPr>
            <a:xfrm>
              <a:off x="853083" y="3542777"/>
              <a:ext cx="0" cy="33943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34" name="图片 33">
            <a:extLst>
              <a:ext uri="{FF2B5EF4-FFF2-40B4-BE49-F238E27FC236}">
                <a16:creationId xmlns:a16="http://schemas.microsoft.com/office/drawing/2014/main" id="{0AC69F57-7753-E377-B5E2-7D1041A7B0F7}"/>
              </a:ext>
            </a:extLst>
          </p:cNvPr>
          <p:cNvPicPr>
            <a:picLocks noChangeAspect="1"/>
          </p:cNvPicPr>
          <p:nvPr/>
        </p:nvPicPr>
        <p:blipFill>
          <a:blip r:embed="rId7"/>
          <a:stretch>
            <a:fillRect/>
          </a:stretch>
        </p:blipFill>
        <p:spPr>
          <a:xfrm>
            <a:off x="2701854" y="3602423"/>
            <a:ext cx="5202213" cy="1412754"/>
          </a:xfrm>
          <a:prstGeom prst="rect">
            <a:avLst/>
          </a:prstGeom>
        </p:spPr>
      </p:pic>
      <p:sp>
        <p:nvSpPr>
          <p:cNvPr id="36" name="矩形: 圆角 9">
            <a:extLst>
              <a:ext uri="{FF2B5EF4-FFF2-40B4-BE49-F238E27FC236}">
                <a16:creationId xmlns:a16="http://schemas.microsoft.com/office/drawing/2014/main" id="{AC459E2A-470A-A68A-3673-B4C54FB787C4}"/>
              </a:ext>
            </a:extLst>
          </p:cNvPr>
          <p:cNvSpPr/>
          <p:nvPr/>
        </p:nvSpPr>
        <p:spPr>
          <a:xfrm>
            <a:off x="4482373" y="5146485"/>
            <a:ext cx="2743003" cy="548147"/>
          </a:xfrm>
          <a:prstGeom prst="roundRect">
            <a:avLst/>
          </a:prstGeom>
          <a:solidFill>
            <a:schemeClr val="accent6">
              <a:lumMod val="20000"/>
              <a:lumOff val="80000"/>
            </a:schemeClr>
          </a:solidFill>
          <a:ln>
            <a:solidFill>
              <a:srgbClr val="2C3D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rgbClr val="000000"/>
                </a:solidFill>
                <a:latin typeface="LinLibertineTI"/>
              </a:rPr>
              <a:t>Proportional to (1-pCTR)</a:t>
            </a:r>
            <a:endParaRPr lang="zh-CN" altLang="en-US" sz="2000" i="1" dirty="0">
              <a:solidFill>
                <a:srgbClr val="000000"/>
              </a:solidFill>
              <a:latin typeface="LinLibertineTI"/>
            </a:endParaRPr>
          </a:p>
        </p:txBody>
      </p:sp>
      <p:sp>
        <p:nvSpPr>
          <p:cNvPr id="6" name="Google Shape;109;p2">
            <a:extLst>
              <a:ext uri="{FF2B5EF4-FFF2-40B4-BE49-F238E27FC236}">
                <a16:creationId xmlns:a16="http://schemas.microsoft.com/office/drawing/2014/main" id="{E5A31E7C-03AA-00EB-C27E-C1465C4BAAC0}"/>
              </a:ext>
            </a:extLst>
          </p:cNvPr>
          <p:cNvSpPr txBox="1"/>
          <p:nvPr/>
        </p:nvSpPr>
        <p:spPr>
          <a:xfrm>
            <a:off x="427629" y="447774"/>
            <a:ext cx="7966174" cy="553957"/>
          </a:xfrm>
          <a:prstGeom prst="rect">
            <a:avLst/>
          </a:prstGeom>
          <a:noFill/>
          <a:ln>
            <a:noFill/>
          </a:ln>
        </p:spPr>
        <p:txBody>
          <a:bodyPr spcFirstLastPara="1" wrap="square" lIns="91425" tIns="45700" rIns="91425" bIns="45700" anchor="t" anchorCtr="0">
            <a:spAutoFit/>
          </a:bodyPr>
          <a:lstStyle/>
          <a:p>
            <a:r>
              <a:rPr lang="en-US" sz="3000" b="1" i="1" dirty="0">
                <a:solidFill>
                  <a:srgbClr val="FD0139"/>
                </a:solidFill>
              </a:rPr>
              <a:t>Gradient Analysis of the BCE method</a:t>
            </a:r>
            <a:endParaRPr lang="en-US" sz="3000" dirty="0">
              <a:solidFill>
                <a:srgbClr val="FD0139"/>
              </a:solidFill>
            </a:endParaRPr>
          </a:p>
        </p:txBody>
      </p:sp>
    </p:spTree>
    <p:extLst>
      <p:ext uri="{BB962C8B-B14F-4D97-AF65-F5344CB8AC3E}">
        <p14:creationId xmlns:p14="http://schemas.microsoft.com/office/powerpoint/2010/main" val="2375902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9" name="Google Shape;109;p2"/>
          <p:cNvSpPr txBox="1"/>
          <p:nvPr/>
        </p:nvSpPr>
        <p:spPr>
          <a:xfrm>
            <a:off x="476974" y="437373"/>
            <a:ext cx="7966174" cy="615513"/>
          </a:xfrm>
          <a:prstGeom prst="rect">
            <a:avLst/>
          </a:prstGeom>
          <a:noFill/>
          <a:ln>
            <a:noFill/>
          </a:ln>
        </p:spPr>
        <p:txBody>
          <a:bodyPr spcFirstLastPara="1" wrap="square" lIns="91425" tIns="45700" rIns="91425" bIns="45700" anchor="t" anchorCtr="0">
            <a:spAutoFit/>
          </a:bodyPr>
          <a:lstStyle/>
          <a:p>
            <a:r>
              <a:rPr lang="en-US" sz="3400" b="1" i="1" dirty="0">
                <a:solidFill>
                  <a:srgbClr val="FD0139"/>
                </a:solidFill>
              </a:rPr>
              <a:t>Gradient Analysis of Combined-Pair</a:t>
            </a:r>
            <a:endParaRPr lang="en-US" sz="2000"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5445247"/>
            <a:ext cx="3668486" cy="1412753"/>
          </a:xfrm>
          <a:prstGeom prst="rect">
            <a:avLst/>
          </a:prstGeom>
        </p:spPr>
      </p:pic>
      <p:pic>
        <p:nvPicPr>
          <p:cNvPr id="3" name="Picture 6">
            <a:extLst>
              <a:ext uri="{FF2B5EF4-FFF2-40B4-BE49-F238E27FC236}">
                <a16:creationId xmlns:a16="http://schemas.microsoft.com/office/drawing/2014/main" id="{CB801006-9990-609D-BBD3-89295CD73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0343" y="177801"/>
            <a:ext cx="958304" cy="9629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0B6D9044-3B55-1FB9-1983-9D531AEFB5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3485"/>
          <a:stretch/>
        </p:blipFill>
        <p:spPr bwMode="auto">
          <a:xfrm>
            <a:off x="9728754" y="364414"/>
            <a:ext cx="2424498" cy="5638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6">
            <a:extLst>
              <a:ext uri="{FF2B5EF4-FFF2-40B4-BE49-F238E27FC236}">
                <a16:creationId xmlns:a16="http://schemas.microsoft.com/office/drawing/2014/main" id="{DEEA6AB7-D0D6-00C7-8752-211A8BA75F9B}"/>
              </a:ext>
            </a:extLst>
          </p:cNvPr>
          <p:cNvCxnSpPr>
            <a:cxnSpLocks/>
          </p:cNvCxnSpPr>
          <p:nvPr/>
        </p:nvCxnSpPr>
        <p:spPr>
          <a:xfrm>
            <a:off x="9437348" y="309822"/>
            <a:ext cx="0" cy="696917"/>
          </a:xfrm>
          <a:prstGeom prst="line">
            <a:avLst/>
          </a:prstGeom>
        </p:spPr>
        <p:style>
          <a:lnRef idx="2">
            <a:schemeClr val="dk1"/>
          </a:lnRef>
          <a:fillRef idx="0">
            <a:schemeClr val="dk1"/>
          </a:fillRef>
          <a:effectRef idx="1">
            <a:schemeClr val="dk1"/>
          </a:effectRef>
          <a:fontRef idx="minor">
            <a:schemeClr val="tx1"/>
          </a:fontRef>
        </p:style>
      </p:cxnSp>
      <p:sp>
        <p:nvSpPr>
          <p:cNvPr id="15" name="文本框 14">
            <a:extLst>
              <a:ext uri="{FF2B5EF4-FFF2-40B4-BE49-F238E27FC236}">
                <a16:creationId xmlns:a16="http://schemas.microsoft.com/office/drawing/2014/main" id="{91EA333D-617D-C391-222C-BB58EB82C6D2}"/>
              </a:ext>
            </a:extLst>
          </p:cNvPr>
          <p:cNvSpPr txBox="1"/>
          <p:nvPr/>
        </p:nvSpPr>
        <p:spPr>
          <a:xfrm>
            <a:off x="3805276" y="6317367"/>
            <a:ext cx="8311418" cy="415498"/>
          </a:xfrm>
          <a:prstGeom prst="rect">
            <a:avLst/>
          </a:prstGeom>
          <a:noFill/>
        </p:spPr>
        <p:txBody>
          <a:bodyPr wrap="square">
            <a:spAutoFit/>
          </a:bodyPr>
          <a:lstStyle/>
          <a:p>
            <a:r>
              <a:rPr lang="en" altLang="zh-CN" sz="1050" dirty="0">
                <a:solidFill>
                  <a:schemeClr val="bg1">
                    <a:lumMod val="65000"/>
                  </a:schemeClr>
                </a:solidFill>
                <a:effectLst/>
                <a:latin typeface="Arial" panose="020B0604020202020204" pitchFamily="34" charset="0"/>
                <a:cs typeface="Arial" panose="020B0604020202020204" pitchFamily="34" charset="0"/>
              </a:rPr>
              <a:t>[1] Le </a:t>
            </a:r>
            <a:r>
              <a:rPr lang="en" altLang="zh-CN" sz="1050" dirty="0" err="1">
                <a:solidFill>
                  <a:schemeClr val="bg1">
                    <a:lumMod val="65000"/>
                  </a:schemeClr>
                </a:solidFill>
                <a:effectLst/>
                <a:latin typeface="Arial" panose="020B0604020202020204" pitchFamily="34" charset="0"/>
                <a:cs typeface="Arial" panose="020B0604020202020204" pitchFamily="34" charset="0"/>
              </a:rPr>
              <a:t>Yan,Zhen</a:t>
            </a:r>
            <a:r>
              <a:rPr lang="en" altLang="zh-CN" sz="1050" dirty="0">
                <a:solidFill>
                  <a:schemeClr val="bg1">
                    <a:lumMod val="65000"/>
                  </a:schemeClr>
                </a:solidFill>
                <a:effectLst/>
                <a:latin typeface="Arial" panose="020B0604020202020204" pitchFamily="34" charset="0"/>
                <a:cs typeface="Arial" panose="020B0604020202020204" pitchFamily="34" charset="0"/>
              </a:rPr>
              <a:t> </a:t>
            </a:r>
            <a:r>
              <a:rPr lang="en" altLang="zh-CN" sz="1050" dirty="0" err="1">
                <a:solidFill>
                  <a:schemeClr val="bg1">
                    <a:lumMod val="65000"/>
                  </a:schemeClr>
                </a:solidFill>
                <a:effectLst/>
                <a:latin typeface="Arial" panose="020B0604020202020204" pitchFamily="34" charset="0"/>
                <a:cs typeface="Arial" panose="020B0604020202020204" pitchFamily="34" charset="0"/>
              </a:rPr>
              <a:t>Qin,Xuanhui</a:t>
            </a:r>
            <a:r>
              <a:rPr lang="en" altLang="zh-CN" sz="1050" dirty="0">
                <a:solidFill>
                  <a:schemeClr val="bg1">
                    <a:lumMod val="65000"/>
                  </a:schemeClr>
                </a:solidFill>
                <a:effectLst/>
                <a:latin typeface="Arial" panose="020B0604020202020204" pitchFamily="34" charset="0"/>
                <a:cs typeface="Arial" panose="020B0604020202020204" pitchFamily="34" charset="0"/>
              </a:rPr>
              <a:t> </a:t>
            </a:r>
            <a:r>
              <a:rPr lang="en" altLang="zh-CN" sz="1050" dirty="0" err="1">
                <a:solidFill>
                  <a:schemeClr val="bg1">
                    <a:lumMod val="65000"/>
                  </a:schemeClr>
                </a:solidFill>
                <a:effectLst/>
                <a:latin typeface="Arial" panose="020B0604020202020204" pitchFamily="34" charset="0"/>
                <a:cs typeface="Arial" panose="020B0604020202020204" pitchFamily="34" charset="0"/>
              </a:rPr>
              <a:t>Wang,Michael</a:t>
            </a:r>
            <a:r>
              <a:rPr lang="en" altLang="zh-CN" sz="1050" dirty="0">
                <a:solidFill>
                  <a:schemeClr val="bg1">
                    <a:lumMod val="65000"/>
                  </a:schemeClr>
                </a:solidFill>
                <a:effectLst/>
                <a:latin typeface="Arial" panose="020B0604020202020204" pitchFamily="34" charset="0"/>
                <a:cs typeface="Arial" panose="020B0604020202020204" pitchFamily="34" charset="0"/>
              </a:rPr>
              <a:t> </a:t>
            </a:r>
            <a:r>
              <a:rPr lang="en" altLang="zh-CN" sz="1050" dirty="0" err="1">
                <a:solidFill>
                  <a:schemeClr val="bg1">
                    <a:lumMod val="65000"/>
                  </a:schemeClr>
                </a:solidFill>
                <a:effectLst/>
                <a:latin typeface="Arial" panose="020B0604020202020204" pitchFamily="34" charset="0"/>
                <a:cs typeface="Arial" panose="020B0604020202020204" pitchFamily="34" charset="0"/>
              </a:rPr>
              <a:t>Bendersky,andMarc</a:t>
            </a:r>
            <a:r>
              <a:rPr lang="en" altLang="zh-CN" sz="1050" dirty="0">
                <a:solidFill>
                  <a:schemeClr val="bg1">
                    <a:lumMod val="65000"/>
                  </a:schemeClr>
                </a:solidFill>
                <a:effectLst/>
                <a:latin typeface="Arial" panose="020B0604020202020204" pitchFamily="34" charset="0"/>
                <a:cs typeface="Arial" panose="020B0604020202020204" pitchFamily="34" charset="0"/>
              </a:rPr>
              <a:t> Najork.2022. Scale calibration of deep ranking models. In Proceedings of the 28th ACM SIGKDD Conference on Knowledge Discovery and Data Mining. 4300–4309. </a:t>
            </a:r>
            <a:endParaRPr lang="en" altLang="zh-CN" sz="2000" dirty="0">
              <a:solidFill>
                <a:schemeClr val="bg1">
                  <a:lumMod val="65000"/>
                </a:schemeClr>
              </a:solidFill>
              <a:effectLst/>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D7B54E49-4D9C-E05C-1BAE-3DF371F2C25A}"/>
              </a:ext>
            </a:extLst>
          </p:cNvPr>
          <p:cNvPicPr>
            <a:picLocks noChangeAspect="1"/>
          </p:cNvPicPr>
          <p:nvPr/>
        </p:nvPicPr>
        <p:blipFill>
          <a:blip r:embed="rId6"/>
          <a:stretch>
            <a:fillRect/>
          </a:stretch>
        </p:blipFill>
        <p:spPr>
          <a:xfrm>
            <a:off x="673270" y="1661631"/>
            <a:ext cx="3522646" cy="1925651"/>
          </a:xfrm>
          <a:prstGeom prst="rect">
            <a:avLst/>
          </a:prstGeom>
        </p:spPr>
      </p:pic>
      <p:sp>
        <p:nvSpPr>
          <p:cNvPr id="8" name="文本框 7">
            <a:extLst>
              <a:ext uri="{FF2B5EF4-FFF2-40B4-BE49-F238E27FC236}">
                <a16:creationId xmlns:a16="http://schemas.microsoft.com/office/drawing/2014/main" id="{CE3EE638-D2A1-45A0-4B14-E4B6CE7CB59C}"/>
              </a:ext>
            </a:extLst>
          </p:cNvPr>
          <p:cNvSpPr txBox="1"/>
          <p:nvPr/>
        </p:nvSpPr>
        <p:spPr>
          <a:xfrm>
            <a:off x="644232" y="1186726"/>
            <a:ext cx="3551680" cy="496931"/>
          </a:xfrm>
          <a:prstGeom prst="rect">
            <a:avLst/>
          </a:prstGeom>
          <a:noFill/>
        </p:spPr>
        <p:txBody>
          <a:bodyPr wrap="square">
            <a:spAutoFit/>
          </a:bodyPr>
          <a:lstStyle/>
          <a:p>
            <a:pPr>
              <a:lnSpc>
                <a:spcPct val="150000"/>
              </a:lnSpc>
            </a:pPr>
            <a:r>
              <a:rPr lang="en-US" altLang="zh-CN" sz="2000" b="1" dirty="0"/>
              <a:t>For Combined-Pair</a:t>
            </a:r>
          </a:p>
        </p:txBody>
      </p:sp>
      <p:pic>
        <p:nvPicPr>
          <p:cNvPr id="10" name="图片 9">
            <a:extLst>
              <a:ext uri="{FF2B5EF4-FFF2-40B4-BE49-F238E27FC236}">
                <a16:creationId xmlns:a16="http://schemas.microsoft.com/office/drawing/2014/main" id="{0805EB2E-2686-B312-D16A-31C533AB6B1B}"/>
              </a:ext>
            </a:extLst>
          </p:cNvPr>
          <p:cNvPicPr>
            <a:picLocks noChangeAspect="1"/>
          </p:cNvPicPr>
          <p:nvPr/>
        </p:nvPicPr>
        <p:blipFill>
          <a:blip r:embed="rId7"/>
          <a:stretch>
            <a:fillRect/>
          </a:stretch>
        </p:blipFill>
        <p:spPr>
          <a:xfrm>
            <a:off x="599260" y="3720748"/>
            <a:ext cx="4296478" cy="1503768"/>
          </a:xfrm>
          <a:prstGeom prst="rect">
            <a:avLst/>
          </a:prstGeom>
        </p:spPr>
      </p:pic>
      <p:pic>
        <p:nvPicPr>
          <p:cNvPr id="11" name="图片 10">
            <a:extLst>
              <a:ext uri="{FF2B5EF4-FFF2-40B4-BE49-F238E27FC236}">
                <a16:creationId xmlns:a16="http://schemas.microsoft.com/office/drawing/2014/main" id="{343A0CFF-E974-5274-E34E-7DE6F22198D1}"/>
              </a:ext>
            </a:extLst>
          </p:cNvPr>
          <p:cNvPicPr>
            <a:picLocks noChangeAspect="1"/>
          </p:cNvPicPr>
          <p:nvPr/>
        </p:nvPicPr>
        <p:blipFill>
          <a:blip r:embed="rId8"/>
          <a:stretch>
            <a:fillRect/>
          </a:stretch>
        </p:blipFill>
        <p:spPr>
          <a:xfrm>
            <a:off x="7365396" y="1757480"/>
            <a:ext cx="2812576" cy="2730235"/>
          </a:xfrm>
          <a:prstGeom prst="rect">
            <a:avLst/>
          </a:prstGeom>
        </p:spPr>
      </p:pic>
      <p:sp>
        <p:nvSpPr>
          <p:cNvPr id="20" name="文本框 19">
            <a:extLst>
              <a:ext uri="{FF2B5EF4-FFF2-40B4-BE49-F238E27FC236}">
                <a16:creationId xmlns:a16="http://schemas.microsoft.com/office/drawing/2014/main" id="{ABB0D9B4-3CCC-E065-45EE-995DCFAA0EB3}"/>
              </a:ext>
            </a:extLst>
          </p:cNvPr>
          <p:cNvSpPr txBox="1"/>
          <p:nvPr/>
        </p:nvSpPr>
        <p:spPr>
          <a:xfrm>
            <a:off x="7492363" y="1262569"/>
            <a:ext cx="2610485" cy="400110"/>
          </a:xfrm>
          <a:prstGeom prst="rect">
            <a:avLst/>
          </a:prstGeom>
          <a:solidFill>
            <a:schemeClr val="accent1">
              <a:lumMod val="20000"/>
              <a:lumOff val="80000"/>
            </a:schemeClr>
          </a:solidFill>
        </p:spPr>
        <p:txBody>
          <a:bodyPr wrap="square" rtlCol="0">
            <a:spAutoFit/>
          </a:bodyPr>
          <a:lstStyle/>
          <a:p>
            <a:pPr algn="ctr"/>
            <a:r>
              <a:rPr kumimoji="1" lang="en-US" altLang="zh-CN" sz="2000" dirty="0"/>
              <a:t>Gradients Norm</a:t>
            </a:r>
            <a:endParaRPr kumimoji="1" lang="zh-CN" altLang="en-US" sz="2000" dirty="0"/>
          </a:p>
        </p:txBody>
      </p:sp>
      <p:sp>
        <p:nvSpPr>
          <p:cNvPr id="7" name="矩形: 圆角 9">
            <a:extLst>
              <a:ext uri="{FF2B5EF4-FFF2-40B4-BE49-F238E27FC236}">
                <a16:creationId xmlns:a16="http://schemas.microsoft.com/office/drawing/2014/main" id="{C369EA39-B9B6-587C-52FB-0FCB934EB4E8}"/>
              </a:ext>
            </a:extLst>
          </p:cNvPr>
          <p:cNvSpPr/>
          <p:nvPr/>
        </p:nvSpPr>
        <p:spPr>
          <a:xfrm>
            <a:off x="4386719" y="4786473"/>
            <a:ext cx="4731928" cy="1060854"/>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sz="1600" dirty="0">
                <a:solidFill>
                  <a:schemeClr val="tx1"/>
                </a:solidFill>
              </a:rPr>
              <a:t>Finding 4. When positive feedback is sparse, Combined-Pair has </a:t>
            </a:r>
            <a:r>
              <a:rPr lang="en" altLang="zh-CN" sz="1600" b="1" dirty="0">
                <a:solidFill>
                  <a:srgbClr val="00B050"/>
                </a:solidFill>
              </a:rPr>
              <a:t>larger gradients </a:t>
            </a:r>
            <a:r>
              <a:rPr lang="en" altLang="zh-CN" sz="1600" dirty="0">
                <a:solidFill>
                  <a:schemeClr val="tx1"/>
                </a:solidFill>
              </a:rPr>
              <a:t>for negative samples than the BCE method. </a:t>
            </a:r>
          </a:p>
        </p:txBody>
      </p:sp>
      <p:sp>
        <p:nvSpPr>
          <p:cNvPr id="9" name="圆角矩形 8">
            <a:extLst>
              <a:ext uri="{FF2B5EF4-FFF2-40B4-BE49-F238E27FC236}">
                <a16:creationId xmlns:a16="http://schemas.microsoft.com/office/drawing/2014/main" id="{008B9ADB-3E81-EFB0-30A9-6422C934DBD3}"/>
              </a:ext>
            </a:extLst>
          </p:cNvPr>
          <p:cNvSpPr/>
          <p:nvPr/>
        </p:nvSpPr>
        <p:spPr>
          <a:xfrm>
            <a:off x="3520966" y="1817123"/>
            <a:ext cx="546537" cy="495969"/>
          </a:xfrm>
          <a:prstGeom prst="roundRect">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chemeClr val="accent1"/>
              </a:solidFill>
            </a:endParaRPr>
          </a:p>
        </p:txBody>
      </p:sp>
      <p:sp>
        <p:nvSpPr>
          <p:cNvPr id="13" name="文本框 12">
            <a:extLst>
              <a:ext uri="{FF2B5EF4-FFF2-40B4-BE49-F238E27FC236}">
                <a16:creationId xmlns:a16="http://schemas.microsoft.com/office/drawing/2014/main" id="{44B9DE68-4320-CB25-992E-543037DFCEBD}"/>
              </a:ext>
            </a:extLst>
          </p:cNvPr>
          <p:cNvSpPr txBox="1"/>
          <p:nvPr/>
        </p:nvSpPr>
        <p:spPr>
          <a:xfrm>
            <a:off x="3036032" y="1490804"/>
            <a:ext cx="2125903" cy="307777"/>
          </a:xfrm>
          <a:prstGeom prst="rect">
            <a:avLst/>
          </a:prstGeom>
          <a:noFill/>
        </p:spPr>
        <p:txBody>
          <a:bodyPr wrap="none" rtlCol="0">
            <a:spAutoFit/>
          </a:bodyPr>
          <a:lstStyle/>
          <a:p>
            <a:r>
              <a:rPr kumimoji="1" lang="en-US" altLang="zh-CN" dirty="0">
                <a:solidFill>
                  <a:srgbClr val="00B050"/>
                </a:solidFill>
              </a:rPr>
              <a:t>Usually a negative value</a:t>
            </a:r>
            <a:endParaRPr kumimoji="1" lang="zh-CN" altLang="en-US" dirty="0">
              <a:solidFill>
                <a:srgbClr val="00B050"/>
              </a:solidFill>
            </a:endParaRPr>
          </a:p>
        </p:txBody>
      </p:sp>
      <p:pic>
        <p:nvPicPr>
          <p:cNvPr id="1026" name="Picture 2">
            <a:extLst>
              <a:ext uri="{FF2B5EF4-FFF2-40B4-BE49-F238E27FC236}">
                <a16:creationId xmlns:a16="http://schemas.microsoft.com/office/drawing/2014/main" id="{25F21B54-236D-2E39-29F9-4D76A2CE31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26606" y="1898055"/>
            <a:ext cx="2447238" cy="1636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429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9" name="Google Shape;109;p2"/>
          <p:cNvSpPr txBox="1"/>
          <p:nvPr/>
        </p:nvSpPr>
        <p:spPr>
          <a:xfrm>
            <a:off x="476974" y="437373"/>
            <a:ext cx="7966174" cy="615513"/>
          </a:xfrm>
          <a:prstGeom prst="rect">
            <a:avLst/>
          </a:prstGeom>
          <a:noFill/>
          <a:ln>
            <a:noFill/>
          </a:ln>
        </p:spPr>
        <p:txBody>
          <a:bodyPr spcFirstLastPara="1" wrap="square" lIns="91425" tIns="45700" rIns="91425" bIns="45700" anchor="t" anchorCtr="0">
            <a:spAutoFit/>
          </a:bodyPr>
          <a:lstStyle/>
          <a:p>
            <a:r>
              <a:rPr lang="en-US" sz="3400" b="1" i="1" dirty="0">
                <a:solidFill>
                  <a:srgbClr val="FD0139"/>
                </a:solidFill>
              </a:rPr>
              <a:t>Findings so far</a:t>
            </a:r>
            <a:endParaRPr lang="en-US" sz="2000"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5445247"/>
            <a:ext cx="3668486" cy="1412753"/>
          </a:xfrm>
          <a:prstGeom prst="rect">
            <a:avLst/>
          </a:prstGeom>
        </p:spPr>
      </p:pic>
      <p:pic>
        <p:nvPicPr>
          <p:cNvPr id="3" name="Picture 6">
            <a:extLst>
              <a:ext uri="{FF2B5EF4-FFF2-40B4-BE49-F238E27FC236}">
                <a16:creationId xmlns:a16="http://schemas.microsoft.com/office/drawing/2014/main" id="{CB801006-9990-609D-BBD3-89295CD73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0343" y="177801"/>
            <a:ext cx="958304" cy="9629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0B6D9044-3B55-1FB9-1983-9D531AEFB5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3485"/>
          <a:stretch/>
        </p:blipFill>
        <p:spPr bwMode="auto">
          <a:xfrm>
            <a:off x="9728754" y="364414"/>
            <a:ext cx="2424498" cy="5638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6">
            <a:extLst>
              <a:ext uri="{FF2B5EF4-FFF2-40B4-BE49-F238E27FC236}">
                <a16:creationId xmlns:a16="http://schemas.microsoft.com/office/drawing/2014/main" id="{DEEA6AB7-D0D6-00C7-8752-211A8BA75F9B}"/>
              </a:ext>
            </a:extLst>
          </p:cNvPr>
          <p:cNvCxnSpPr>
            <a:cxnSpLocks/>
          </p:cNvCxnSpPr>
          <p:nvPr/>
        </p:nvCxnSpPr>
        <p:spPr>
          <a:xfrm>
            <a:off x="9325449" y="297895"/>
            <a:ext cx="0" cy="696917"/>
          </a:xfrm>
          <a:prstGeom prst="line">
            <a:avLst/>
          </a:prstGeom>
        </p:spPr>
        <p:style>
          <a:lnRef idx="2">
            <a:schemeClr val="dk1"/>
          </a:lnRef>
          <a:fillRef idx="0">
            <a:schemeClr val="dk1"/>
          </a:fillRef>
          <a:effectRef idx="1">
            <a:schemeClr val="dk1"/>
          </a:effectRef>
          <a:fontRef idx="minor">
            <a:schemeClr val="tx1"/>
          </a:fontRef>
        </p:style>
      </p:cxnSp>
      <p:sp>
        <p:nvSpPr>
          <p:cNvPr id="12" name="矩形: 圆角 9">
            <a:extLst>
              <a:ext uri="{FF2B5EF4-FFF2-40B4-BE49-F238E27FC236}">
                <a16:creationId xmlns:a16="http://schemas.microsoft.com/office/drawing/2014/main" id="{FC54E300-E57F-CD49-662A-1E69E6FCF9FC}"/>
              </a:ext>
            </a:extLst>
          </p:cNvPr>
          <p:cNvSpPr/>
          <p:nvPr/>
        </p:nvSpPr>
        <p:spPr>
          <a:xfrm>
            <a:off x="3911485" y="4548404"/>
            <a:ext cx="4731928" cy="1060854"/>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sz="1600" dirty="0">
                <a:solidFill>
                  <a:schemeClr val="tx1"/>
                </a:solidFill>
              </a:rPr>
              <a:t>Finding 4. When positive feedback is sparse, Combined-Pair has </a:t>
            </a:r>
            <a:r>
              <a:rPr lang="en" altLang="zh-CN" sz="1600" b="1" dirty="0">
                <a:solidFill>
                  <a:srgbClr val="00B050"/>
                </a:solidFill>
              </a:rPr>
              <a:t>larger gradients </a:t>
            </a:r>
            <a:r>
              <a:rPr lang="en" altLang="zh-CN" sz="1600" dirty="0">
                <a:solidFill>
                  <a:schemeClr val="tx1"/>
                </a:solidFill>
              </a:rPr>
              <a:t>for negative samples than the BCE method. </a:t>
            </a:r>
          </a:p>
        </p:txBody>
      </p:sp>
      <p:sp>
        <p:nvSpPr>
          <p:cNvPr id="14" name="矩形: 圆角 9">
            <a:extLst>
              <a:ext uri="{FF2B5EF4-FFF2-40B4-BE49-F238E27FC236}">
                <a16:creationId xmlns:a16="http://schemas.microsoft.com/office/drawing/2014/main" id="{561E4A65-0CBF-D5F5-515F-18920D20DA02}"/>
              </a:ext>
            </a:extLst>
          </p:cNvPr>
          <p:cNvSpPr/>
          <p:nvPr/>
        </p:nvSpPr>
        <p:spPr>
          <a:xfrm>
            <a:off x="3911485" y="3265226"/>
            <a:ext cx="4731928" cy="1060854"/>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sz="1600" dirty="0">
                <a:solidFill>
                  <a:schemeClr val="tx1"/>
                </a:solidFill>
              </a:rPr>
              <a:t>Finding 3. When positive feedback is sparse, the </a:t>
            </a:r>
            <a:r>
              <a:rPr lang="en" altLang="zh-CN" sz="1600" b="1" dirty="0">
                <a:solidFill>
                  <a:srgbClr val="FF0000"/>
                </a:solidFill>
              </a:rPr>
              <a:t>gradients of negative samples vanish </a:t>
            </a:r>
            <a:r>
              <a:rPr lang="en" altLang="zh-CN" sz="1600" dirty="0">
                <a:solidFill>
                  <a:schemeClr val="tx1"/>
                </a:solidFill>
              </a:rPr>
              <a:t>since they are </a:t>
            </a:r>
            <a:r>
              <a:rPr lang="en" altLang="zh-CN" sz="1600" b="1" dirty="0">
                <a:solidFill>
                  <a:schemeClr val="tx1"/>
                </a:solidFill>
              </a:rPr>
              <a:t>proportional to the estimated positive rates</a:t>
            </a:r>
            <a:r>
              <a:rPr lang="en" altLang="zh-CN" sz="1600" dirty="0">
                <a:solidFill>
                  <a:schemeClr val="tx1"/>
                </a:solidFill>
              </a:rPr>
              <a:t>, which are small in an unbiased estimator. </a:t>
            </a:r>
          </a:p>
        </p:txBody>
      </p:sp>
      <p:sp>
        <p:nvSpPr>
          <p:cNvPr id="16" name="矩形: 圆角 9">
            <a:extLst>
              <a:ext uri="{FF2B5EF4-FFF2-40B4-BE49-F238E27FC236}">
                <a16:creationId xmlns:a16="http://schemas.microsoft.com/office/drawing/2014/main" id="{12CE8B8E-1CCF-B4E0-ACC1-6A505FD2C8E6}"/>
              </a:ext>
            </a:extLst>
          </p:cNvPr>
          <p:cNvSpPr/>
          <p:nvPr/>
        </p:nvSpPr>
        <p:spPr>
          <a:xfrm>
            <a:off x="3117550" y="1229062"/>
            <a:ext cx="6319798" cy="795759"/>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sz="1600" dirty="0">
                <a:solidFill>
                  <a:schemeClr val="tx1"/>
                </a:solidFill>
              </a:rPr>
              <a:t>Finding 1. Combined-Pair gets a lower BCE loss than the BCE method on </a:t>
            </a:r>
            <a:r>
              <a:rPr lang="en" altLang="zh-CN" sz="1600" b="1" dirty="0">
                <a:solidFill>
                  <a:srgbClr val="00B050"/>
                </a:solidFill>
              </a:rPr>
              <a:t>the validation set</a:t>
            </a:r>
            <a:r>
              <a:rPr lang="en" altLang="zh-CN" sz="1600" dirty="0">
                <a:solidFill>
                  <a:schemeClr val="tx1"/>
                </a:solidFill>
              </a:rPr>
              <a:t>, indicating that it improves the classification ability rather than only the ranking ability. x</a:t>
            </a:r>
          </a:p>
        </p:txBody>
      </p:sp>
      <p:sp>
        <p:nvSpPr>
          <p:cNvPr id="17" name="矩形: 圆角 9">
            <a:extLst>
              <a:ext uri="{FF2B5EF4-FFF2-40B4-BE49-F238E27FC236}">
                <a16:creationId xmlns:a16="http://schemas.microsoft.com/office/drawing/2014/main" id="{57372679-1628-F092-8338-B42957639974}"/>
              </a:ext>
            </a:extLst>
          </p:cNvPr>
          <p:cNvSpPr/>
          <p:nvPr/>
        </p:nvSpPr>
        <p:spPr>
          <a:xfrm>
            <a:off x="3117550" y="2247144"/>
            <a:ext cx="6319798" cy="795759"/>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sz="1600" dirty="0">
                <a:solidFill>
                  <a:schemeClr val="tx1"/>
                </a:solidFill>
              </a:rPr>
              <a:t>Finding 2. Combined-Pair gets a lower BCE loss than the BCE method on the </a:t>
            </a:r>
            <a:r>
              <a:rPr lang="en" altLang="zh-CN" sz="1600" b="1" dirty="0">
                <a:solidFill>
                  <a:srgbClr val="00B050"/>
                </a:solidFill>
              </a:rPr>
              <a:t>training set</a:t>
            </a:r>
            <a:r>
              <a:rPr lang="en" altLang="zh-CN" sz="1600" dirty="0">
                <a:solidFill>
                  <a:schemeClr val="tx1"/>
                </a:solidFill>
              </a:rPr>
              <a:t>, indicating that involving an auxiliary ranking loss helps the optimization of the BCE loss. </a:t>
            </a:r>
          </a:p>
        </p:txBody>
      </p:sp>
      <p:sp>
        <p:nvSpPr>
          <p:cNvPr id="18" name="文本框 17">
            <a:extLst>
              <a:ext uri="{FF2B5EF4-FFF2-40B4-BE49-F238E27FC236}">
                <a16:creationId xmlns:a16="http://schemas.microsoft.com/office/drawing/2014/main" id="{73584465-6467-F4BA-CECE-C88DFC5B6D28}"/>
              </a:ext>
            </a:extLst>
          </p:cNvPr>
          <p:cNvSpPr txBox="1"/>
          <p:nvPr/>
        </p:nvSpPr>
        <p:spPr>
          <a:xfrm>
            <a:off x="234181" y="1811939"/>
            <a:ext cx="2301765" cy="954107"/>
          </a:xfrm>
          <a:prstGeom prst="rect">
            <a:avLst/>
          </a:prstGeom>
          <a:noFill/>
        </p:spPr>
        <p:txBody>
          <a:bodyPr wrap="square" rtlCol="0">
            <a:spAutoFit/>
          </a:bodyPr>
          <a:lstStyle/>
          <a:p>
            <a:pPr algn="ctr"/>
            <a:r>
              <a:rPr kumimoji="1" lang="en-US" altLang="zh-CN" b="1" dirty="0"/>
              <a:t>Observation</a:t>
            </a:r>
          </a:p>
          <a:p>
            <a:r>
              <a:rPr kumimoji="1" lang="en-US" altLang="zh-CN" dirty="0"/>
              <a:t>Combined-Pair gets lower BCE loss on validation and training set.</a:t>
            </a:r>
            <a:endParaRPr kumimoji="1" lang="zh-CN" altLang="en-US" dirty="0"/>
          </a:p>
        </p:txBody>
      </p:sp>
      <p:sp>
        <p:nvSpPr>
          <p:cNvPr id="19" name="文本框 18">
            <a:extLst>
              <a:ext uri="{FF2B5EF4-FFF2-40B4-BE49-F238E27FC236}">
                <a16:creationId xmlns:a16="http://schemas.microsoft.com/office/drawing/2014/main" id="{1D2AA53D-79AF-48F9-F6D3-96C8182BD80F}"/>
              </a:ext>
            </a:extLst>
          </p:cNvPr>
          <p:cNvSpPr txBox="1"/>
          <p:nvPr/>
        </p:nvSpPr>
        <p:spPr>
          <a:xfrm>
            <a:off x="405845" y="3804170"/>
            <a:ext cx="2301765" cy="1384995"/>
          </a:xfrm>
          <a:prstGeom prst="rect">
            <a:avLst/>
          </a:prstGeom>
          <a:noFill/>
        </p:spPr>
        <p:txBody>
          <a:bodyPr wrap="square" rtlCol="0">
            <a:spAutoFit/>
          </a:bodyPr>
          <a:lstStyle/>
          <a:p>
            <a:pPr algn="ctr"/>
            <a:r>
              <a:rPr kumimoji="1" lang="en-US" altLang="zh-CN" b="1" dirty="0"/>
              <a:t>Perspective</a:t>
            </a:r>
          </a:p>
          <a:p>
            <a:r>
              <a:rPr kumimoji="1" lang="en-US" altLang="zh-CN" dirty="0"/>
              <a:t>BCE method suffer from the </a:t>
            </a:r>
            <a:r>
              <a:rPr kumimoji="1" lang="en-US" altLang="zh-CN" b="1" dirty="0">
                <a:solidFill>
                  <a:srgbClr val="FF0000"/>
                </a:solidFill>
              </a:rPr>
              <a:t>gradient vanishing of negative samples</a:t>
            </a:r>
            <a:r>
              <a:rPr kumimoji="1" lang="en-US" altLang="zh-CN" dirty="0"/>
              <a:t>, while Combined-Pair </a:t>
            </a:r>
            <a:r>
              <a:rPr kumimoji="1" lang="en-US" altLang="zh-CN" dirty="0">
                <a:solidFill>
                  <a:srgbClr val="00B050"/>
                </a:solidFill>
              </a:rPr>
              <a:t>mitigate this with larger gradients</a:t>
            </a:r>
            <a:r>
              <a:rPr kumimoji="1" lang="en-US" altLang="zh-CN" dirty="0"/>
              <a:t>.</a:t>
            </a:r>
            <a:endParaRPr kumimoji="1" lang="zh-CN" altLang="en-US" dirty="0"/>
          </a:p>
        </p:txBody>
      </p:sp>
      <p:sp>
        <p:nvSpPr>
          <p:cNvPr id="21" name="左大括号 20">
            <a:extLst>
              <a:ext uri="{FF2B5EF4-FFF2-40B4-BE49-F238E27FC236}">
                <a16:creationId xmlns:a16="http://schemas.microsoft.com/office/drawing/2014/main" id="{5A7B4EAC-33A2-AD65-10F6-73C7F24BB78D}"/>
              </a:ext>
            </a:extLst>
          </p:cNvPr>
          <p:cNvSpPr/>
          <p:nvPr/>
        </p:nvSpPr>
        <p:spPr>
          <a:xfrm>
            <a:off x="2535946" y="1449034"/>
            <a:ext cx="437412" cy="152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2" name="左大括号 21">
            <a:extLst>
              <a:ext uri="{FF2B5EF4-FFF2-40B4-BE49-F238E27FC236}">
                <a16:creationId xmlns:a16="http://schemas.microsoft.com/office/drawing/2014/main" id="{24D4598B-0771-98F5-AD28-5294A2A22DF6}"/>
              </a:ext>
            </a:extLst>
          </p:cNvPr>
          <p:cNvSpPr/>
          <p:nvPr/>
        </p:nvSpPr>
        <p:spPr>
          <a:xfrm>
            <a:off x="2754652" y="3665165"/>
            <a:ext cx="437412" cy="152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352926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9"/>
          <p:cNvSpPr/>
          <p:nvPr/>
        </p:nvSpPr>
        <p:spPr>
          <a:xfrm>
            <a:off x="0" y="0"/>
            <a:ext cx="3673500" cy="6858000"/>
          </a:xfrm>
          <a:prstGeom prst="rect">
            <a:avLst/>
          </a:prstGeom>
          <a:solidFill>
            <a:srgbClr val="FD01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D0139"/>
              </a:highlight>
              <a:latin typeface="Calibri"/>
              <a:ea typeface="Calibri"/>
              <a:cs typeface="Calibri"/>
              <a:sym typeface="Calibri"/>
            </a:endParaRPr>
          </a:p>
        </p:txBody>
      </p:sp>
      <p:sp>
        <p:nvSpPr>
          <p:cNvPr id="143" name="Google Shape;143;p9"/>
          <p:cNvSpPr txBox="1"/>
          <p:nvPr/>
        </p:nvSpPr>
        <p:spPr>
          <a:xfrm>
            <a:off x="425399" y="975450"/>
            <a:ext cx="3003600" cy="11387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i="1" dirty="0">
                <a:solidFill>
                  <a:schemeClr val="lt1"/>
                </a:solidFill>
              </a:rPr>
              <a:t>Experimental Analysis</a:t>
            </a:r>
            <a:endParaRPr sz="3400" dirty="0"/>
          </a:p>
        </p:txBody>
      </p:sp>
      <p:sp>
        <p:nvSpPr>
          <p:cNvPr id="144" name="Google Shape;144;p9"/>
          <p:cNvSpPr txBox="1"/>
          <p:nvPr/>
        </p:nvSpPr>
        <p:spPr>
          <a:xfrm>
            <a:off x="4098899" y="928295"/>
            <a:ext cx="3673500" cy="615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i="1" dirty="0">
                <a:solidFill>
                  <a:srgbClr val="2C3D8F"/>
                </a:solidFill>
              </a:rPr>
              <a:t>Setting</a:t>
            </a:r>
            <a:endParaRPr sz="3400" dirty="0">
              <a:solidFill>
                <a:srgbClr val="2C3D8F"/>
              </a:solidFill>
            </a:endParaRPr>
          </a:p>
        </p:txBody>
      </p:sp>
      <mc:AlternateContent xmlns:mc="http://schemas.openxmlformats.org/markup-compatibility/2006" xmlns:a14="http://schemas.microsoft.com/office/drawing/2010/main">
        <mc:Choice Requires="a14">
          <p:sp>
            <p:nvSpPr>
              <p:cNvPr id="145" name="Google Shape;145;p9"/>
              <p:cNvSpPr txBox="1"/>
              <p:nvPr/>
            </p:nvSpPr>
            <p:spPr>
              <a:xfrm>
                <a:off x="4098899" y="1678789"/>
                <a:ext cx="7254867" cy="3505343"/>
              </a:xfrm>
              <a:prstGeom prst="rect">
                <a:avLst/>
              </a:prstGeom>
              <a:noFill/>
              <a:ln>
                <a:noFill/>
              </a:ln>
            </p:spPr>
            <p:txBody>
              <a:bodyPr spcFirstLastPara="1" wrap="square" lIns="91425" tIns="45700" rIns="91425" bIns="45700" anchor="t" anchorCtr="0">
                <a:spAutoFit/>
              </a:bodyPr>
              <a:lstStyle/>
              <a:p>
                <a:pPr marL="342900" indent="-342900">
                  <a:buFont typeface="Arial" panose="020B0604020202020204" pitchFamily="34" charset="0"/>
                  <a:buChar char="•"/>
                </a:pPr>
                <a:r>
                  <a:rPr lang="en" altLang="zh-CN" sz="2000" b="1" dirty="0">
                    <a:latin typeface="Arial" panose="020B0604020202020204" pitchFamily="34" charset="0"/>
                    <a:cs typeface="Arial" panose="020B0604020202020204" pitchFamily="34" charset="0"/>
                  </a:rPr>
                  <a:t>Backbone: </a:t>
                </a:r>
                <a:r>
                  <a:rPr lang="en" altLang="zh-CN" sz="2000" dirty="0">
                    <a:latin typeface="Arial" panose="020B0604020202020204" pitchFamily="34" charset="0"/>
                    <a:cs typeface="Arial" panose="020B0604020202020204" pitchFamily="34" charset="0"/>
                  </a:rPr>
                  <a:t>DCN V2</a:t>
                </a:r>
              </a:p>
              <a:p>
                <a:pPr marL="342900" indent="-342900">
                  <a:buFont typeface="Arial" panose="020B0604020202020204" pitchFamily="34" charset="0"/>
                  <a:buChar char="•"/>
                </a:pPr>
                <a:r>
                  <a:rPr lang="en" altLang="zh-CN" sz="2000" b="1" dirty="0">
                    <a:latin typeface="Arial" panose="020B0604020202020204" pitchFamily="34" charset="0"/>
                    <a:cs typeface="Arial" panose="020B0604020202020204" pitchFamily="34" charset="0"/>
                  </a:rPr>
                  <a:t>Implementation: </a:t>
                </a:r>
                <a:r>
                  <a:rPr lang="en" altLang="zh-CN" sz="2000" dirty="0" err="1">
                    <a:latin typeface="Arial" panose="020B0604020202020204" pitchFamily="34" charset="0"/>
                    <a:cs typeface="Arial" panose="020B0604020202020204" pitchFamily="34" charset="0"/>
                  </a:rPr>
                  <a:t>FuxiCTR</a:t>
                </a:r>
                <a:r>
                  <a:rPr lang="en" altLang="zh-CN" sz="2000" dirty="0">
                    <a:latin typeface="Arial" panose="020B0604020202020204" pitchFamily="34" charset="0"/>
                    <a:cs typeface="Arial" panose="020B0604020202020204" pitchFamily="34" charset="0"/>
                  </a:rPr>
                  <a:t> with the same settings as BARS.</a:t>
                </a:r>
              </a:p>
              <a:p>
                <a:pPr marL="342900" indent="-342900">
                  <a:buFont typeface="Arial" panose="020B0604020202020204" pitchFamily="34" charset="0"/>
                  <a:buChar char="•"/>
                </a:pPr>
                <a:r>
                  <a:rPr lang="en" altLang="zh-CN" sz="2000" b="1" dirty="0">
                    <a:latin typeface="Arial" panose="020B0604020202020204" pitchFamily="34" charset="0"/>
                    <a:cs typeface="Arial" panose="020B0604020202020204" pitchFamily="34" charset="0"/>
                  </a:rPr>
                  <a:t>Dataset: </a:t>
                </a:r>
                <a:r>
                  <a:rPr lang="en" altLang="zh-CN" sz="2000" dirty="0">
                    <a:latin typeface="Arial" panose="020B0604020202020204" pitchFamily="34" charset="0"/>
                    <a:cs typeface="Arial" panose="020B0604020202020204" pitchFamily="34" charset="0"/>
                  </a:rPr>
                  <a:t>Criteo_x1</a:t>
                </a:r>
              </a:p>
              <a:p>
                <a:pPr marL="342900" indent="-342900">
                  <a:buFont typeface="Arial" panose="020B0604020202020204" pitchFamily="34" charset="0"/>
                  <a:buChar char="•"/>
                </a:pPr>
                <a:r>
                  <a:rPr lang="en" altLang="zh-CN" sz="2000" b="1" dirty="0">
                    <a:latin typeface="Arial" panose="020B0604020202020204" pitchFamily="34" charset="0"/>
                    <a:cs typeface="Arial" panose="020B0604020202020204" pitchFamily="34" charset="0"/>
                  </a:rPr>
                  <a:t>Metrics: </a:t>
                </a:r>
                <a:r>
                  <a:rPr lang="en" altLang="zh-CN" sz="2000" dirty="0">
                    <a:latin typeface="Arial" panose="020B0604020202020204" pitchFamily="34" charset="0"/>
                    <a:cs typeface="Arial" panose="020B0604020202020204" pitchFamily="34" charset="0"/>
                  </a:rPr>
                  <a:t>(a) BCE loss (i.e., binary-cross entropy loss) to measure the classification ability. (b) AUC to measure the ranking ability. </a:t>
                </a:r>
              </a:p>
              <a:p>
                <a:pPr marL="342900" indent="-342900">
                  <a:buFont typeface="Arial" panose="020B0604020202020204" pitchFamily="34" charset="0"/>
                  <a:buChar char="•"/>
                </a:pPr>
                <a:r>
                  <a:rPr lang="en" altLang="zh-CN" sz="2000" b="1" dirty="0">
                    <a:latin typeface="Arial" panose="020B0604020202020204" pitchFamily="34" charset="0"/>
                    <a:cs typeface="Arial" panose="020B0604020202020204" pitchFamily="34" charset="0"/>
                  </a:rPr>
                  <a:t>Artificial Datasets with varying Sparsity Degree</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 </a:t>
                </a:r>
                <a:r>
                  <a:rPr lang="en" altLang="zh-CN" sz="2000" dirty="0">
                    <a:latin typeface="Arial" panose="020B0604020202020204" pitchFamily="34" charset="0"/>
                    <a:cs typeface="Arial" panose="020B0604020202020204" pitchFamily="34" charset="0"/>
                  </a:rPr>
                  <a:t>based on the Criteo dataset, by assigning a weight </a:t>
                </a:r>
                <a14:m>
                  <m:oMath xmlns:m="http://schemas.openxmlformats.org/officeDocument/2006/math">
                    <m:r>
                      <a:rPr lang="en-US" altLang="zh-CN" sz="2000">
                        <a:latin typeface="Cambria Math" panose="02040503050406030204" pitchFamily="18" charset="0"/>
                        <a:cs typeface="Arial" panose="020B0604020202020204" pitchFamily="34" charset="0"/>
                      </a:rPr>
                      <m:t>0&lt;</m:t>
                    </m:r>
                    <m:sSub>
                      <m:sSubPr>
                        <m:ctrlPr>
                          <a:rPr lang="en-US" altLang="zh-CN" sz="2000" i="1">
                            <a:latin typeface="Cambria Math" panose="02040503050406030204" pitchFamily="18" charset="0"/>
                            <a:cs typeface="Arial" panose="020B0604020202020204" pitchFamily="34" charset="0"/>
                          </a:rPr>
                        </m:ctrlPr>
                      </m:sSubPr>
                      <m:e>
                        <m:r>
                          <a:rPr lang="en-US" altLang="zh-CN" sz="2000">
                            <a:latin typeface="Cambria Math" panose="02040503050406030204" pitchFamily="18" charset="0"/>
                            <a:cs typeface="Arial" panose="020B0604020202020204" pitchFamily="34" charset="0"/>
                          </a:rPr>
                          <m:t>𝛽</m:t>
                        </m:r>
                      </m:e>
                      <m:sub>
                        <m:r>
                          <a:rPr lang="en-US" altLang="zh-CN" sz="2000">
                            <a:latin typeface="Cambria Math" panose="02040503050406030204" pitchFamily="18" charset="0"/>
                            <a:cs typeface="Arial" panose="020B0604020202020204" pitchFamily="34" charset="0"/>
                          </a:rPr>
                          <m:t>𝑝𝑜𝑠</m:t>
                        </m:r>
                      </m:sub>
                    </m:sSub>
                    <m:r>
                      <a:rPr lang="en-US" altLang="zh-CN" sz="2000">
                        <a:latin typeface="Cambria Math" panose="02040503050406030204" pitchFamily="18" charset="0"/>
                        <a:cs typeface="Arial" panose="020B0604020202020204" pitchFamily="34" charset="0"/>
                      </a:rPr>
                      <m:t>≤1</m:t>
                    </m:r>
                  </m:oMath>
                </a14:m>
                <a:r>
                  <a:rPr lang="en" altLang="zh-CN" sz="2000" dirty="0">
                    <a:latin typeface="Arial" panose="020B0604020202020204" pitchFamily="34" charset="0"/>
                    <a:cs typeface="Arial" panose="020B0604020202020204" pitchFamily="34" charset="0"/>
                  </a:rPr>
                  <a:t>for all its positive samples.</a:t>
                </a:r>
              </a:p>
              <a:p>
                <a:pPr marL="342900" indent="-342900">
                  <a:buFont typeface="Arial" panose="020B0604020202020204" pitchFamily="34" charset="0"/>
                  <a:buChar char="•"/>
                </a:pPr>
                <a:endParaRPr lang="en" altLang="zh-CN"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 altLang="zh-CN" sz="2000" dirty="0">
                  <a:latin typeface="Arial" panose="020B0604020202020204" pitchFamily="34" charset="0"/>
                  <a:cs typeface="Arial" panose="020B0604020202020204" pitchFamily="34" charset="0"/>
                </a:endParaRPr>
              </a:p>
            </p:txBody>
          </p:sp>
        </mc:Choice>
        <mc:Fallback xmlns="">
          <p:sp>
            <p:nvSpPr>
              <p:cNvPr id="145" name="Google Shape;145;p9"/>
              <p:cNvSpPr txBox="1">
                <a:spLocks noRot="1" noChangeAspect="1" noMove="1" noResize="1" noEditPoints="1" noAdjustHandles="1" noChangeArrowheads="1" noChangeShapeType="1" noTextEdit="1"/>
              </p:cNvSpPr>
              <p:nvPr/>
            </p:nvSpPr>
            <p:spPr>
              <a:xfrm>
                <a:off x="4098899" y="1678789"/>
                <a:ext cx="7254867" cy="3505343"/>
              </a:xfrm>
              <a:prstGeom prst="rect">
                <a:avLst/>
              </a:prstGeom>
              <a:blipFill>
                <a:blip r:embed="rId3"/>
                <a:stretch>
                  <a:fillRect l="-699" t="-1083" r="-1748"/>
                </a:stretch>
              </a:blipFill>
              <a:ln>
                <a:noFill/>
              </a:ln>
            </p:spPr>
            <p:txBody>
              <a:bodyPr/>
              <a:lstStyle/>
              <a:p>
                <a:r>
                  <a:rPr lang="zh-CN" altLang="en-US">
                    <a:noFill/>
                  </a:rPr>
                  <a:t> </a:t>
                </a:r>
              </a:p>
            </p:txBody>
          </p:sp>
        </mc:Fallback>
      </mc:AlternateContent>
      <p:pic>
        <p:nvPicPr>
          <p:cNvPr id="2" name="Picture 6">
            <a:extLst>
              <a:ext uri="{FF2B5EF4-FFF2-40B4-BE49-F238E27FC236}">
                <a16:creationId xmlns:a16="http://schemas.microsoft.com/office/drawing/2014/main" id="{5868C0FD-29EE-2C0E-4110-6D8362ADB6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1462" y="177801"/>
            <a:ext cx="958304" cy="9629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EBEFEDA3-7271-F73F-97B7-EEF847C08E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3485"/>
          <a:stretch/>
        </p:blipFill>
        <p:spPr bwMode="auto">
          <a:xfrm>
            <a:off x="9339873" y="364414"/>
            <a:ext cx="2424498" cy="56388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连接符 6">
            <a:extLst>
              <a:ext uri="{FF2B5EF4-FFF2-40B4-BE49-F238E27FC236}">
                <a16:creationId xmlns:a16="http://schemas.microsoft.com/office/drawing/2014/main" id="{E077787B-8536-3320-6C9F-1DA84B06E647}"/>
              </a:ext>
            </a:extLst>
          </p:cNvPr>
          <p:cNvCxnSpPr>
            <a:cxnSpLocks/>
          </p:cNvCxnSpPr>
          <p:nvPr/>
        </p:nvCxnSpPr>
        <p:spPr>
          <a:xfrm>
            <a:off x="9048467" y="309822"/>
            <a:ext cx="0" cy="696917"/>
          </a:xfrm>
          <a:prstGeom prst="line">
            <a:avLst/>
          </a:prstGeom>
        </p:spPr>
        <p:style>
          <a:lnRef idx="2">
            <a:schemeClr val="dk1"/>
          </a:lnRef>
          <a:fillRef idx="0">
            <a:schemeClr val="dk1"/>
          </a:fillRef>
          <a:effectRef idx="1">
            <a:schemeClr val="dk1"/>
          </a:effectRef>
          <a:fontRef idx="minor">
            <a:schemeClr val="tx1"/>
          </a:fontRef>
        </p:style>
      </p:cxnSp>
      <p:sp>
        <p:nvSpPr>
          <p:cNvPr id="6" name="文本框 5">
            <a:extLst>
              <a:ext uri="{FF2B5EF4-FFF2-40B4-BE49-F238E27FC236}">
                <a16:creationId xmlns:a16="http://schemas.microsoft.com/office/drawing/2014/main" id="{0DED587B-A9FC-9AF6-C71A-228523EC6B2E}"/>
              </a:ext>
            </a:extLst>
          </p:cNvPr>
          <p:cNvSpPr txBox="1"/>
          <p:nvPr/>
        </p:nvSpPr>
        <p:spPr>
          <a:xfrm>
            <a:off x="4098899" y="6103118"/>
            <a:ext cx="6098458" cy="577081"/>
          </a:xfrm>
          <a:prstGeom prst="rect">
            <a:avLst/>
          </a:prstGeom>
          <a:noFill/>
        </p:spPr>
        <p:txBody>
          <a:bodyPr wrap="square">
            <a:spAutoFit/>
          </a:bodyPr>
          <a:lstStyle/>
          <a:p>
            <a:r>
              <a:rPr lang="en" altLang="zh-CN" sz="1050" dirty="0">
                <a:latin typeface="Arial" panose="020B0604020202020204" pitchFamily="34" charset="0"/>
                <a:cs typeface="Arial" panose="020B0604020202020204" pitchFamily="34" charset="0"/>
              </a:rPr>
              <a:t>1 https://</a:t>
            </a:r>
            <a:r>
              <a:rPr lang="en" altLang="zh-CN" sz="1050" dirty="0" err="1">
                <a:latin typeface="Arial" panose="020B0604020202020204" pitchFamily="34" charset="0"/>
                <a:cs typeface="Arial" panose="020B0604020202020204" pitchFamily="34" charset="0"/>
              </a:rPr>
              <a:t>github.com</a:t>
            </a:r>
            <a:r>
              <a:rPr lang="en" altLang="zh-CN" sz="1050" dirty="0">
                <a:latin typeface="Arial" panose="020B0604020202020204" pitchFamily="34" charset="0"/>
                <a:cs typeface="Arial" panose="020B0604020202020204" pitchFamily="34" charset="0"/>
              </a:rPr>
              <a:t>/</a:t>
            </a:r>
            <a:r>
              <a:rPr lang="en" altLang="zh-CN" sz="1050" dirty="0" err="1">
                <a:latin typeface="Arial" panose="020B0604020202020204" pitchFamily="34" charset="0"/>
                <a:cs typeface="Arial" panose="020B0604020202020204" pitchFamily="34" charset="0"/>
              </a:rPr>
              <a:t>reczoo</a:t>
            </a:r>
            <a:r>
              <a:rPr lang="en" altLang="zh-CN" sz="1050" dirty="0">
                <a:latin typeface="Arial" panose="020B0604020202020204" pitchFamily="34" charset="0"/>
                <a:cs typeface="Arial" panose="020B0604020202020204" pitchFamily="34" charset="0"/>
              </a:rPr>
              <a:t>/Datasets/tree/main/Criteo/Criteo_x1</a:t>
            </a:r>
            <a:br>
              <a:rPr lang="en" altLang="zh-CN" sz="1050" dirty="0">
                <a:latin typeface="Arial" panose="020B0604020202020204" pitchFamily="34" charset="0"/>
                <a:cs typeface="Arial" panose="020B0604020202020204" pitchFamily="34" charset="0"/>
              </a:rPr>
            </a:br>
            <a:r>
              <a:rPr lang="en" altLang="zh-CN" sz="1050" dirty="0">
                <a:latin typeface="Arial" panose="020B0604020202020204" pitchFamily="34" charset="0"/>
                <a:cs typeface="Arial" panose="020B0604020202020204" pitchFamily="34" charset="0"/>
              </a:rPr>
              <a:t>2 https://</a:t>
            </a:r>
            <a:r>
              <a:rPr lang="en" altLang="zh-CN" sz="1050" dirty="0" err="1">
                <a:latin typeface="Arial" panose="020B0604020202020204" pitchFamily="34" charset="0"/>
                <a:cs typeface="Arial" panose="020B0604020202020204" pitchFamily="34" charset="0"/>
              </a:rPr>
              <a:t>github.com</a:t>
            </a:r>
            <a:r>
              <a:rPr lang="en" altLang="zh-CN" sz="1050" dirty="0">
                <a:latin typeface="Arial" panose="020B0604020202020204" pitchFamily="34" charset="0"/>
                <a:cs typeface="Arial" panose="020B0604020202020204" pitchFamily="34" charset="0"/>
              </a:rPr>
              <a:t>/</a:t>
            </a:r>
            <a:r>
              <a:rPr lang="en" altLang="zh-CN" sz="1050" dirty="0" err="1">
                <a:latin typeface="Arial" panose="020B0604020202020204" pitchFamily="34" charset="0"/>
                <a:cs typeface="Arial" panose="020B0604020202020204" pitchFamily="34" charset="0"/>
              </a:rPr>
              <a:t>reczoo</a:t>
            </a:r>
            <a:r>
              <a:rPr lang="en" altLang="zh-CN" sz="1050" dirty="0">
                <a:latin typeface="Arial" panose="020B0604020202020204" pitchFamily="34" charset="0"/>
                <a:cs typeface="Arial" panose="020B0604020202020204" pitchFamily="34" charset="0"/>
              </a:rPr>
              <a:t>/</a:t>
            </a:r>
            <a:r>
              <a:rPr lang="en" altLang="zh-CN" sz="1050" dirty="0" err="1">
                <a:latin typeface="Arial" panose="020B0604020202020204" pitchFamily="34" charset="0"/>
                <a:cs typeface="Arial" panose="020B0604020202020204" pitchFamily="34" charset="0"/>
              </a:rPr>
              <a:t>FuxiCTR</a:t>
            </a:r>
            <a:r>
              <a:rPr lang="en" altLang="zh-CN" sz="1050" dirty="0">
                <a:latin typeface="Arial" panose="020B0604020202020204" pitchFamily="34" charset="0"/>
                <a:cs typeface="Arial" panose="020B0604020202020204" pitchFamily="34" charset="0"/>
              </a:rPr>
              <a:t>/tree/main/</a:t>
            </a:r>
            <a:r>
              <a:rPr lang="en" altLang="zh-CN" sz="1050" dirty="0" err="1">
                <a:latin typeface="Arial" panose="020B0604020202020204" pitchFamily="34" charset="0"/>
                <a:cs typeface="Arial" panose="020B0604020202020204" pitchFamily="34" charset="0"/>
              </a:rPr>
              <a:t>model_zoo</a:t>
            </a:r>
            <a:r>
              <a:rPr lang="en" altLang="zh-CN" sz="1050" dirty="0">
                <a:latin typeface="Arial" panose="020B0604020202020204" pitchFamily="34" charset="0"/>
                <a:cs typeface="Arial" panose="020B0604020202020204" pitchFamily="34" charset="0"/>
              </a:rPr>
              <a:t>/DCNv2</a:t>
            </a:r>
            <a:br>
              <a:rPr lang="en" altLang="zh-CN" sz="1050" dirty="0">
                <a:latin typeface="Arial" panose="020B0604020202020204" pitchFamily="34" charset="0"/>
                <a:cs typeface="Arial" panose="020B0604020202020204" pitchFamily="34" charset="0"/>
              </a:rPr>
            </a:br>
            <a:r>
              <a:rPr lang="en" altLang="zh-CN" sz="1050" dirty="0">
                <a:latin typeface="Arial" panose="020B0604020202020204" pitchFamily="34" charset="0"/>
                <a:cs typeface="Arial" panose="020B0604020202020204" pitchFamily="34" charset="0"/>
              </a:rPr>
              <a:t>3 https://</a:t>
            </a:r>
            <a:r>
              <a:rPr lang="en" altLang="zh-CN" sz="1050" dirty="0" err="1">
                <a:latin typeface="Arial" panose="020B0604020202020204" pitchFamily="34" charset="0"/>
                <a:cs typeface="Arial" panose="020B0604020202020204" pitchFamily="34" charset="0"/>
              </a:rPr>
              <a:t>github.com</a:t>
            </a:r>
            <a:r>
              <a:rPr lang="en" altLang="zh-CN" sz="1050" dirty="0">
                <a:latin typeface="Arial" panose="020B0604020202020204" pitchFamily="34" charset="0"/>
                <a:cs typeface="Arial" panose="020B0604020202020204" pitchFamily="34" charset="0"/>
              </a:rPr>
              <a:t>/</a:t>
            </a:r>
            <a:r>
              <a:rPr lang="en" altLang="zh-CN" sz="1050" dirty="0" err="1">
                <a:latin typeface="Arial" panose="020B0604020202020204" pitchFamily="34" charset="0"/>
                <a:cs typeface="Arial" panose="020B0604020202020204" pitchFamily="34" charset="0"/>
              </a:rPr>
              <a:t>reczoo</a:t>
            </a:r>
            <a:r>
              <a:rPr lang="en" altLang="zh-CN" sz="1050" dirty="0">
                <a:latin typeface="Arial" panose="020B0604020202020204" pitchFamily="34" charset="0"/>
                <a:cs typeface="Arial" panose="020B0604020202020204" pitchFamily="34" charset="0"/>
              </a:rPr>
              <a:t>/BARS/tree/main/ranking/ctr/DCNv2/DCNv2_criteo_x1 </a:t>
            </a:r>
          </a:p>
        </p:txBody>
      </p:sp>
    </p:spTree>
    <p:extLst>
      <p:ext uri="{BB962C8B-B14F-4D97-AF65-F5344CB8AC3E}">
        <p14:creationId xmlns:p14="http://schemas.microsoft.com/office/powerpoint/2010/main" val="606471243"/>
      </p:ext>
    </p:extLst>
  </p:cSld>
  <p:clrMapOvr>
    <a:masterClrMapping/>
  </p:clrMapOvr>
</p:sld>
</file>

<file path=ppt/theme/theme1.xml><?xml version="1.0" encoding="utf-8"?>
<a:theme xmlns:a="http://schemas.openxmlformats.org/drawingml/2006/main" name="Office Theme">
  <a:themeElements>
    <a:clrScheme name="Theme 21">
      <a:dk1>
        <a:srgbClr val="262626"/>
      </a:dk1>
      <a:lt1>
        <a:srgbClr val="FFFFFF"/>
      </a:lt1>
      <a:dk2>
        <a:srgbClr val="262626"/>
      </a:dk2>
      <a:lt2>
        <a:srgbClr val="FFFFFF"/>
      </a:lt2>
      <a:accent1>
        <a:srgbClr val="FD536D"/>
      </a:accent1>
      <a:accent2>
        <a:srgbClr val="FF8957"/>
      </a:accent2>
      <a:accent3>
        <a:srgbClr val="EED054"/>
      </a:accent3>
      <a:accent4>
        <a:srgbClr val="CAD849"/>
      </a:accent4>
      <a:accent5>
        <a:srgbClr val="00C182"/>
      </a:accent5>
      <a:accent6>
        <a:srgbClr val="429EB0"/>
      </a:accent6>
      <a:hlink>
        <a:srgbClr val="FFFFFF"/>
      </a:hlink>
      <a:folHlink>
        <a:srgbClr val="59595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d508723-e639-4b93-8253-142cfbeeab1a">
      <Terms xmlns="http://schemas.microsoft.com/office/infopath/2007/PartnerControls"/>
    </lcf76f155ced4ddcb4097134ff3c332f>
    <TaxCatchAll xmlns="70497fb1-53e5-4b98-b708-2626a1213597" xsi:nil="true"/>
    <Test xmlns="8d508723-e639-4b93-8253-142cfbeeab1a">Test</Test>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9A03AA40E4C584795B170AC43B403D5" ma:contentTypeVersion="16" ma:contentTypeDescription="Create a new document." ma:contentTypeScope="" ma:versionID="c5e78d06671723f8a6d41e45b2915f87">
  <xsd:schema xmlns:xsd="http://www.w3.org/2001/XMLSchema" xmlns:xs="http://www.w3.org/2001/XMLSchema" xmlns:p="http://schemas.microsoft.com/office/2006/metadata/properties" xmlns:ns2="8d508723-e639-4b93-8253-142cfbeeab1a" xmlns:ns3="70497fb1-53e5-4b98-b708-2626a1213597" targetNamespace="http://schemas.microsoft.com/office/2006/metadata/properties" ma:root="true" ma:fieldsID="499bb88c3a21deabd5534229936fd7b4" ns2:_="" ns3:_="">
    <xsd:import namespace="8d508723-e639-4b93-8253-142cfbeeab1a"/>
    <xsd:import namespace="70497fb1-53e5-4b98-b708-2626a121359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CR" minOccurs="0"/>
                <xsd:element ref="ns2:Test"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508723-e639-4b93-8253-142cfbeeab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a504f05-855e-44fc-8779-c8d1e316033a"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Test" ma:index="21" nillable="true" ma:displayName="Test" ma:default="Test" ma:format="Dropdown" ma:internalName="Test">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0497fb1-53e5-4b98-b708-2626a1213597"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36820dcf-98ee-4535-88ac-553ebe7e82a3}" ma:internalName="TaxCatchAll" ma:showField="CatchAllData" ma:web="70497fb1-53e5-4b98-b708-2626a1213597">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060C55-0E31-4D76-9A97-0D069B9EDF57}">
  <ds:schemaRefs>
    <ds:schemaRef ds:uri="http://schemas.microsoft.com/office/2006/metadata/properties"/>
    <ds:schemaRef ds:uri="http://schemas.microsoft.com/office/infopath/2007/PartnerControls"/>
    <ds:schemaRef ds:uri="8d508723-e639-4b93-8253-142cfbeeab1a"/>
    <ds:schemaRef ds:uri="70497fb1-53e5-4b98-b708-2626a1213597"/>
  </ds:schemaRefs>
</ds:datastoreItem>
</file>

<file path=customXml/itemProps2.xml><?xml version="1.0" encoding="utf-8"?>
<ds:datastoreItem xmlns:ds="http://schemas.openxmlformats.org/officeDocument/2006/customXml" ds:itemID="{8F1CD581-7C51-4DDE-B698-F448B845D24E}">
  <ds:schemaRefs>
    <ds:schemaRef ds:uri="http://schemas.microsoft.com/sharepoint/v3/contenttype/forms"/>
  </ds:schemaRefs>
</ds:datastoreItem>
</file>

<file path=customXml/itemProps3.xml><?xml version="1.0" encoding="utf-8"?>
<ds:datastoreItem xmlns:ds="http://schemas.openxmlformats.org/officeDocument/2006/customXml" ds:itemID="{B05A2CC6-318A-42F9-B7CE-DEC3F85537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508723-e639-4b93-8253-142cfbeeab1a"/>
    <ds:schemaRef ds:uri="70497fb1-53e5-4b98-b708-2626a12135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18331</TotalTime>
  <Words>2144</Words>
  <Application>Microsoft Macintosh PowerPoint</Application>
  <PresentationFormat>宽屏</PresentationFormat>
  <Paragraphs>201</Paragraphs>
  <Slides>15</Slides>
  <Notes>15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Roboto</vt:lpstr>
      <vt:lpstr>LinLibertineT</vt:lpstr>
      <vt:lpstr>Arial</vt:lpstr>
      <vt:lpstr>Cambria</vt:lpstr>
      <vt:lpstr>Calibri</vt:lpstr>
      <vt:lpstr>Cambria Math</vt:lpstr>
      <vt:lpstr>LinLibertineTI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T172739</cp:lastModifiedBy>
  <cp:revision>75</cp:revision>
  <dcterms:created xsi:type="dcterms:W3CDTF">2019-05-03T11:14:46Z</dcterms:created>
  <dcterms:modified xsi:type="dcterms:W3CDTF">2024-09-03T09:34:37Z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0x01010009A03AA40E4C584795B170AC43B403D5</vt:lpwstr>
  </property>
</Properties>
</file>